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70.xml" ContentType="application/vnd.openxmlformats-officedocument.presentationml.slide+xml"/>
  <Override PartName="/ppt/slides/slide80.xml" ContentType="application/vnd.openxmlformats-officedocument.presentationml.slide+xml"/>
  <Override PartName="/ppt/slides/slide90.xml" ContentType="application/vnd.openxmlformats-officedocument.presentationml.slide+xml"/>
  <Override PartName="/ppt/slides/slide60.xml" ContentType="application/vnd.openxmlformats-officedocument.presentationml.slide+xml"/>
  <Override PartName="/ppt/slides/slide11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s/slide140.xml" ContentType="application/vnd.openxmlformats-officedocument.presentationml.slide+xml"/>
  <Override PartName="/ppt/slides/slide150.xml" ContentType="application/vnd.openxmlformats-officedocument.presentationml.slide+xml"/>
  <Override PartName="/ppt/slides/slide100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30.xml" ContentType="application/vnd.openxmlformats-officedocument.presentationml.slideLayout+xml"/>
  <Override PartName="/ppt/notesSlides/notesSlide6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9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6" r:id="rId3"/>
    <p:sldId id="257" r:id="rId4"/>
    <p:sldId id="283" r:id="rId5"/>
    <p:sldId id="258" r:id="rId6"/>
    <p:sldId id="264" r:id="rId7"/>
    <p:sldId id="260" r:id="rId8"/>
    <p:sldId id="261" r:id="rId9"/>
    <p:sldId id="262" r:id="rId10"/>
    <p:sldId id="269" r:id="rId11"/>
    <p:sldId id="286" r:id="rId12"/>
    <p:sldId id="287" r:id="rId13"/>
    <p:sldId id="263" r:id="rId14"/>
    <p:sldId id="265" r:id="rId15"/>
    <p:sldId id="266" r:id="rId16"/>
    <p:sldId id="278" r:id="rId17"/>
    <p:sldId id="267" r:id="rId18"/>
    <p:sldId id="268" r:id="rId19"/>
    <p:sldId id="279" r:id="rId20"/>
    <p:sldId id="270" r:id="rId21"/>
    <p:sldId id="285" r:id="rId22"/>
    <p:sldId id="281" r:id="rId23"/>
    <p:sldId id="284" r:id="rId24"/>
    <p:sldId id="280" r:id="rId25"/>
    <p:sldId id="282" r:id="rId26"/>
  </p:sldIdLst>
  <p:sldSz cx="9144000" cy="5143500" type="screen16x9"/>
  <p:notesSz cx="6858000" cy="9144000"/>
  <p:embeddedFontLst>
    <p:embeddedFont>
      <p:font typeface="Average" panose="020B0604020202020204" charset="0"/>
      <p:regular r:id="rId28"/>
    </p:embeddedFont>
    <p:embeddedFont>
      <p:font typeface="Oswald" panose="000005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9CBB9-E6F2-4B97-AAE0-9D8E815CA04C}" v="96" dt="2023-06-26T19:36:48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34" d="100"/>
          <a:sy n="134" d="100"/>
        </p:scale>
        <p:origin x="14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857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06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164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9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0623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22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95960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3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2240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71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83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3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7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3d2c6031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3d2c6031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5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58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5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13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1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80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8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8415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841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38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02c9838661bf00b318ece9fda73e9a0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02c9838661bf00b318ece9fda73e9a07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gira-209600-x1-server-fuer-mobile-endgeraet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299-knx-tastermodul-2fach-fuer-system-m.htm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jpeg"/><Relationship Id="rId5" Type="http://schemas.openxmlformats.org/officeDocument/2006/relationships/hyperlink" Target="https://www.voltus.de/hausautomation/knx-eib/sensoren/tastsensoren/merten/merten-619519-wippen-fuer-tastermodul-2fach-mit-aufdruck-polarweiss-glaenzend.html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KNX/comments/d5nbp9/question_any_way_to_read_nfc_with_knx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voltus.de/?cl=details&amp;anid=e362efd4e61baf7b25d4a8be5a5d3699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199-knx-tastermodul-1fach.html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jpeg"/><Relationship Id="rId5" Type="http://schemas.openxmlformats.org/officeDocument/2006/relationships/hyperlink" Target="https://www.voltus.de/hausautomation/knx-eib/sensoren/tastsensoren/merten/merten-619119-wippe-fuer-tastermodul-1fach-polarweiss-glaenzend.html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299-knx-tastermodul-2fach-fuer-system-m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www.voltus.de/hausautomation/knx-eib/sensoren/tastsensoren/merten/merten-619519-wippen-fuer-tastermodul-2fach-mit-aufdruck-polarweiss-glaenzend.html" TargetMode="Externa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melder/mdt-o/mdt-scn-p360l3-03-praesenzmelder-360-l3-ts.html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199-knx-tastermodul-1fach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s://www.voltus.de/hausautomation/knx-eib/sensoren/tastsensoren/merten/merten-619119-wippe-fuer-tastermodul-1fach-polarweiss-glaenzend.html" TargetMode="External"/><Relationship Id="rId4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gt2tw-02-glastaster-ii-smart-weiss.html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melder/mdt-o/mdt-scn-p360l3-03-praesenzmelder-360-l3-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tal55t2-01-taster-light-55-2fach-rgb-w-neutral.html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elsner/spezielle-sensoren/elsner-70406-salva-knx-th-rauchwarnmeld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gt2tw-02-glastaster-ii-smart-weis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tal55t2-01-taster-light-55-2fach-rgb-w-neutr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image" Target="../media/image19.png"/><Relationship Id="rId21" Type="http://schemas.openxmlformats.org/officeDocument/2006/relationships/image" Target="../media/image11.png"/><Relationship Id="rId34" Type="http://schemas.openxmlformats.org/officeDocument/2006/relationships/slide" Target="slide150.xml"/><Relationship Id="rId42" Type="http://schemas.openxmlformats.org/officeDocument/2006/relationships/image" Target="../media/image21.png"/><Relationship Id="rId47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0.xml"/><Relationship Id="rId24" Type="http://schemas.openxmlformats.org/officeDocument/2006/relationships/slide" Target="slide120.xml"/><Relationship Id="rId32" Type="http://schemas.openxmlformats.org/officeDocument/2006/relationships/image" Target="../media/image16.png"/><Relationship Id="rId37" Type="http://schemas.openxmlformats.org/officeDocument/2006/relationships/image" Target="../media/image19.png"/><Relationship Id="rId40" Type="http://schemas.openxmlformats.org/officeDocument/2006/relationships/image" Target="../media/image20.png"/><Relationship Id="rId45" Type="http://schemas.openxmlformats.org/officeDocument/2006/relationships/image" Target="../media/image22.png"/><Relationship Id="rId5" Type="http://schemas.openxmlformats.org/officeDocument/2006/relationships/slide" Target="slide50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slide" Target="slide140.xml"/><Relationship Id="rId44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slide" Target="slide90.xml"/><Relationship Id="rId22" Type="http://schemas.openxmlformats.org/officeDocument/2006/relationships/image" Target="../media/image12.jpeg"/><Relationship Id="rId27" Type="http://schemas.openxmlformats.org/officeDocument/2006/relationships/slide" Target="slide130.xml"/><Relationship Id="rId30" Type="http://schemas.openxmlformats.org/officeDocument/2006/relationships/image" Target="../media/image16.png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8" Type="http://schemas.openxmlformats.org/officeDocument/2006/relationships/slide" Target="slide70.xml"/><Relationship Id="rId3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slide" Target="slide60.xml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slide" Target="slide100.xml"/><Relationship Id="rId46" Type="http://schemas.openxmlformats.org/officeDocument/2006/relationships/image" Target="../media/image23.png"/><Relationship Id="rId20" Type="http://schemas.openxmlformats.org/officeDocument/2006/relationships/slide" Target="slide110.xml"/><Relationship Id="rId4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gira-207400-wetterstation-plus-kn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4b524841d82c2f9d9b97c72734be67b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4b524841d82c2f9d9b97c72734be67b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enertex-1164-knx-ip-secure-rout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f40507f338f0a1bfc8d552db8faffc57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mdt/schaltaktoren/standard/mdt-aks-0816-03-schaltaktor-6te-reg-16-a-230-v-ac-c-last-standard-140-f-8-fac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mdt/schaltaktoren/standard/mdt-aks-0816-03-schaltaktor-6te-reg-16-a-230-v-ac-c-last-standard-140-f-8-fach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akd-0410v-02-dimmaktor-4-fach-4te-reg-1-10v-mit-rgbw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akd-0410v-02-dimmaktor-4-fach-4te-reg-1-10v-mit-rgbw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jal-0210-02-jalousieaktor-2te-reg-10a-230vac-2-fach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jal-0210-02-jalousieaktor-2te-reg-10a-230vac-2-fach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KNX Presentation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Ellmer &amp; Mayr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Heizungsaktor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Schalten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Temperaturwert</a:t>
            </a:r>
            <a:r>
              <a:rPr lang="en-US" dirty="0"/>
              <a:t> </a:t>
            </a:r>
            <a:r>
              <a:rPr lang="en-US" dirty="0" err="1"/>
              <a:t>ansteuerbar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Heizkreise</a:t>
            </a:r>
            <a:r>
              <a:rPr lang="en-US" dirty="0"/>
              <a:t> und </a:t>
            </a:r>
            <a:r>
              <a:rPr lang="en-US" dirty="0" err="1"/>
              <a:t>Kühlkreise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angesteuert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“</a:t>
            </a:r>
            <a:r>
              <a:rPr lang="en-US" i="1" dirty="0" err="1"/>
              <a:t>Wenn</a:t>
            </a:r>
            <a:r>
              <a:rPr lang="en-US" i="1" dirty="0"/>
              <a:t> das Zimmer </a:t>
            </a:r>
            <a:r>
              <a:rPr lang="en-US" i="1" dirty="0" err="1"/>
              <a:t>nicht</a:t>
            </a:r>
            <a:r>
              <a:rPr lang="en-US" i="1" dirty="0"/>
              <a:t> </a:t>
            </a:r>
            <a:r>
              <a:rPr lang="en-US" i="1" dirty="0" err="1"/>
              <a:t>gebucht</a:t>
            </a:r>
            <a:r>
              <a:rPr lang="en-US" i="1" dirty="0"/>
              <a:t> </a:t>
            </a:r>
            <a:r>
              <a:rPr lang="en-US" i="1" dirty="0" err="1"/>
              <a:t>ist</a:t>
            </a:r>
            <a:r>
              <a:rPr lang="en-US" i="1" dirty="0"/>
              <a:t> </a:t>
            </a:r>
            <a:r>
              <a:rPr lang="en-US" i="1" dirty="0" err="1"/>
              <a:t>wird</a:t>
            </a:r>
            <a:r>
              <a:rPr lang="en-US" i="1" dirty="0"/>
              <a:t> </a:t>
            </a:r>
            <a:r>
              <a:rPr lang="en-US" i="1" dirty="0" err="1"/>
              <a:t>Heizung</a:t>
            </a:r>
            <a:r>
              <a:rPr lang="en-US" i="1" dirty="0"/>
              <a:t> und </a:t>
            </a:r>
            <a:r>
              <a:rPr lang="en-US" i="1" dirty="0" err="1"/>
              <a:t>Kühlung</a:t>
            </a:r>
            <a:r>
              <a:rPr lang="en-US" i="1" dirty="0"/>
              <a:t> bis </a:t>
            </a:r>
            <a:r>
              <a:rPr lang="en-US" i="1" dirty="0" err="1"/>
              <a:t>zu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 err="1"/>
              <a:t>gewissen</a:t>
            </a:r>
            <a:r>
              <a:rPr lang="en-US" i="1" dirty="0"/>
              <a:t> </a:t>
            </a:r>
            <a:r>
              <a:rPr lang="en-US" i="1" dirty="0" err="1"/>
              <a:t>Grenzen</a:t>
            </a:r>
            <a:r>
              <a:rPr lang="en-US" i="1" dirty="0"/>
              <a:t> </a:t>
            </a:r>
            <a:r>
              <a:rPr lang="en-US" i="1" dirty="0" err="1"/>
              <a:t>ausgeschaltet</a:t>
            </a:r>
            <a:r>
              <a:rPr lang="en-US" i="1" dirty="0"/>
              <a:t>”</a:t>
            </a:r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“Gast </a:t>
            </a:r>
            <a:r>
              <a:rPr lang="en-US" i="1" dirty="0" err="1"/>
              <a:t>kann</a:t>
            </a:r>
            <a:r>
              <a:rPr lang="en-US" i="1" dirty="0"/>
              <a:t> </a:t>
            </a:r>
            <a:r>
              <a:rPr lang="en-US" i="1" dirty="0" err="1"/>
              <a:t>Temperatur</a:t>
            </a:r>
            <a:r>
              <a:rPr lang="en-US" i="1" dirty="0"/>
              <a:t> </a:t>
            </a:r>
            <a:r>
              <a:rPr lang="en-US" i="1" dirty="0" err="1"/>
              <a:t>über</a:t>
            </a:r>
            <a:r>
              <a:rPr lang="en-US" i="1" dirty="0"/>
              <a:t> </a:t>
            </a:r>
            <a:r>
              <a:rPr lang="en-US" i="1" dirty="0" err="1"/>
              <a:t>Zentralsteuerung</a:t>
            </a:r>
            <a:r>
              <a:rPr lang="en-US" i="1" dirty="0"/>
              <a:t> </a:t>
            </a:r>
            <a:r>
              <a:rPr lang="en-US" i="1" dirty="0" err="1"/>
              <a:t>einstellen</a:t>
            </a:r>
            <a:r>
              <a:rPr lang="en-US" i="1" dirty="0"/>
              <a:t>”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115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FE486E78-7CD8-5324-EAF6-9B8E24FB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9" y="298450"/>
            <a:ext cx="1559791" cy="1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4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Heizungsaktor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Entweder</a:t>
            </a:r>
            <a:r>
              <a:rPr lang="en-US"/>
              <a:t> </a:t>
            </a:r>
            <a:r>
              <a:rPr lang="en-US" err="1"/>
              <a:t>Schalten</a:t>
            </a:r>
            <a:r>
              <a:rPr lang="en-US"/>
              <a:t>,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Temperaturwert</a:t>
            </a:r>
            <a:r>
              <a:rPr lang="en-US"/>
              <a:t> </a:t>
            </a:r>
            <a:r>
              <a:rPr lang="en-US" err="1"/>
              <a:t>ansteuerbar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Heizkreise</a:t>
            </a:r>
            <a:r>
              <a:rPr lang="en-US"/>
              <a:t> und </a:t>
            </a:r>
            <a:r>
              <a:rPr lang="en-US" err="1"/>
              <a:t>Kühlkreise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 </a:t>
            </a:r>
            <a:r>
              <a:rPr lang="en-US" err="1"/>
              <a:t>angesteuert</a:t>
            </a:r>
            <a:r>
              <a:rPr lang="en-US"/>
              <a:t> </a:t>
            </a:r>
            <a:r>
              <a:rPr lang="en-US" err="1"/>
              <a:t>werden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i="1"/>
              <a:t>“</a:t>
            </a:r>
            <a:r>
              <a:rPr lang="en-US" i="1" err="1"/>
              <a:t>Wenn</a:t>
            </a:r>
            <a:r>
              <a:rPr lang="en-US" i="1"/>
              <a:t> das Zimmer </a:t>
            </a:r>
            <a:r>
              <a:rPr lang="en-US" i="1" err="1"/>
              <a:t>nicht</a:t>
            </a:r>
            <a:r>
              <a:rPr lang="en-US" i="1"/>
              <a:t> </a:t>
            </a:r>
            <a:r>
              <a:rPr lang="en-US" i="1" err="1"/>
              <a:t>gebucht</a:t>
            </a:r>
            <a:r>
              <a:rPr lang="en-US" i="1"/>
              <a:t> </a:t>
            </a:r>
            <a:r>
              <a:rPr lang="en-US" i="1" err="1"/>
              <a:t>ist</a:t>
            </a:r>
            <a:r>
              <a:rPr lang="en-US" i="1"/>
              <a:t> </a:t>
            </a:r>
            <a:r>
              <a:rPr lang="en-US" i="1" err="1"/>
              <a:t>wird</a:t>
            </a:r>
            <a:r>
              <a:rPr lang="en-US" i="1"/>
              <a:t> </a:t>
            </a:r>
            <a:r>
              <a:rPr lang="en-US" i="1" err="1"/>
              <a:t>Heizung</a:t>
            </a:r>
            <a:r>
              <a:rPr lang="en-US" i="1"/>
              <a:t> und </a:t>
            </a:r>
            <a:r>
              <a:rPr lang="en-US" i="1" err="1"/>
              <a:t>Kühlung</a:t>
            </a:r>
            <a:r>
              <a:rPr lang="en-US" i="1"/>
              <a:t> bis </a:t>
            </a:r>
            <a:r>
              <a:rPr lang="en-US" i="1" err="1"/>
              <a:t>zu</a:t>
            </a:r>
            <a:r>
              <a:rPr lang="en-US" i="1"/>
              <a:t> </a:t>
            </a:r>
            <a:br>
              <a:rPr lang="en-US" i="1"/>
            </a:br>
            <a:r>
              <a:rPr lang="en-US" i="1" err="1"/>
              <a:t>gewissen</a:t>
            </a:r>
            <a:r>
              <a:rPr lang="en-US" i="1"/>
              <a:t> </a:t>
            </a:r>
            <a:r>
              <a:rPr lang="en-US" i="1" err="1"/>
              <a:t>Grenzen</a:t>
            </a:r>
            <a:r>
              <a:rPr lang="en-US" i="1"/>
              <a:t> </a:t>
            </a:r>
            <a:r>
              <a:rPr lang="en-US" i="1" err="1"/>
              <a:t>ausgeschaltet</a:t>
            </a:r>
            <a:r>
              <a:rPr lang="en-US" i="1"/>
              <a:t>”</a:t>
            </a:r>
          </a:p>
          <a:p>
            <a:pPr marL="285750" indent="-285750">
              <a:spcAft>
                <a:spcPts val="1200"/>
              </a:spcAft>
            </a:pPr>
            <a:r>
              <a:rPr lang="en-US" i="1"/>
              <a:t>“Gast </a:t>
            </a:r>
            <a:r>
              <a:rPr lang="en-US" i="1" err="1"/>
              <a:t>kann</a:t>
            </a:r>
            <a:r>
              <a:rPr lang="en-US" i="1"/>
              <a:t> </a:t>
            </a:r>
            <a:r>
              <a:rPr lang="en-US" i="1" err="1"/>
              <a:t>Temperatur</a:t>
            </a:r>
            <a:r>
              <a:rPr lang="en-US" i="1"/>
              <a:t> </a:t>
            </a:r>
            <a:r>
              <a:rPr lang="en-US" i="1" err="1"/>
              <a:t>über</a:t>
            </a:r>
            <a:r>
              <a:rPr lang="en-US" i="1"/>
              <a:t> </a:t>
            </a:r>
            <a:r>
              <a:rPr lang="en-US" i="1" err="1"/>
              <a:t>Zentralsteuerung</a:t>
            </a:r>
            <a:r>
              <a:rPr lang="en-US" i="1"/>
              <a:t> </a:t>
            </a:r>
            <a:r>
              <a:rPr lang="en-US" i="1" err="1"/>
              <a:t>einstellen</a:t>
            </a:r>
            <a:r>
              <a:rPr lang="en-US" i="1"/>
              <a:t>”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115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FE486E78-7CD8-5324-EAF6-9B8E24FB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9" y="298450"/>
            <a:ext cx="1559791" cy="1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X1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Ermöglicht</a:t>
            </a:r>
            <a:r>
              <a:rPr lang="en-US" dirty="0"/>
              <a:t> die </a:t>
            </a:r>
            <a:r>
              <a:rPr lang="en-US" dirty="0" err="1"/>
              <a:t>Verbindung</a:t>
            </a:r>
            <a:r>
              <a:rPr lang="en-US" dirty="0"/>
              <a:t> von </a:t>
            </a:r>
            <a:r>
              <a:rPr lang="en-US" dirty="0" err="1"/>
              <a:t>Gira</a:t>
            </a:r>
            <a:r>
              <a:rPr lang="en-US" dirty="0"/>
              <a:t> und KNX (ETS)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Einbindung</a:t>
            </a:r>
            <a:r>
              <a:rPr lang="en-US" dirty="0"/>
              <a:t> von </a:t>
            </a:r>
            <a:r>
              <a:rPr lang="en-US" dirty="0" err="1"/>
              <a:t>Gira</a:t>
            </a:r>
            <a:r>
              <a:rPr lang="en-US" dirty="0"/>
              <a:t> Keyless Entry in den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Relativ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für </a:t>
            </a:r>
            <a:r>
              <a:rPr lang="en-US" dirty="0" err="1"/>
              <a:t>Zugangssteuerung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820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A08A635-79BF-3C60-4094-32C8499FD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820" y="182285"/>
            <a:ext cx="1156480" cy="18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11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BBA91-8C71-99F3-D5D0-7DFD17BD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Merten Taster / Wippen Nachtlicht </a:t>
            </a:r>
          </a:p>
        </p:txBody>
      </p:sp>
      <p:pic>
        <p:nvPicPr>
          <p:cNvPr id="5" name="Grafik 4">
            <a:hlinkClick r:id="rId3"/>
            <a:extLst>
              <a:ext uri="{FF2B5EF4-FFF2-40B4-BE49-F238E27FC236}">
                <a16:creationId xmlns:a16="http://schemas.microsoft.com/office/drawing/2014/main" id="{8D29F693-8F46-773A-B61D-7C7E863E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84" y="2615098"/>
            <a:ext cx="1917082" cy="201624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496037-DF55-1CC5-B606-40BB5A26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05827" cy="3416400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Auf beiden Seite beide Nachtlichter ein- und ausschaltbar</a:t>
            </a:r>
          </a:p>
          <a:p>
            <a:pPr lvl="1"/>
            <a:r>
              <a:rPr lang="de-DE"/>
              <a:t>Nicht Dimmbar</a:t>
            </a:r>
          </a:p>
          <a:p>
            <a:r>
              <a:rPr lang="de-DE"/>
              <a:t>Rauf runter bei Jalousien</a:t>
            </a:r>
          </a:p>
          <a:p>
            <a:r>
              <a:rPr lang="de-DE"/>
              <a:t>Hersteller verkauft Wippen getrennt</a:t>
            </a:r>
          </a:p>
          <a:p>
            <a:endParaRPr lang="de-DE"/>
          </a:p>
          <a:p>
            <a:r>
              <a:rPr lang="en-US" sz="1800" i="1"/>
              <a:t>“Auf </a:t>
            </a:r>
            <a:r>
              <a:rPr lang="en-US" sz="1800" i="1" err="1"/>
              <a:t>beiden</a:t>
            </a:r>
            <a:r>
              <a:rPr lang="en-US" sz="1800" i="1"/>
              <a:t> </a:t>
            </a:r>
            <a:r>
              <a:rPr lang="en-US" sz="1800" i="1" err="1"/>
              <a:t>Bettseiten</a:t>
            </a:r>
            <a:r>
              <a:rPr lang="en-US" sz="1800" i="1"/>
              <a:t>, </a:t>
            </a:r>
            <a:r>
              <a:rPr lang="en-US" sz="1800" i="1" err="1"/>
              <a:t>soll</a:t>
            </a:r>
            <a:r>
              <a:rPr lang="en-US" sz="1800" i="1"/>
              <a:t> man </a:t>
            </a:r>
            <a:r>
              <a:rPr lang="en-US" sz="1800" i="1" err="1"/>
              <a:t>beide</a:t>
            </a:r>
            <a:r>
              <a:rPr lang="en-US" sz="1800" i="1"/>
              <a:t> </a:t>
            </a:r>
            <a:r>
              <a:rPr lang="en-US" sz="1800" i="1" err="1"/>
              <a:t>Bettlichter</a:t>
            </a:r>
            <a:r>
              <a:rPr lang="en-US" sz="1800" i="1"/>
              <a:t> </a:t>
            </a:r>
            <a:br>
              <a:rPr lang="en-US" sz="1800" i="1"/>
            </a:br>
            <a:r>
              <a:rPr lang="en-US" sz="1800" i="1" err="1"/>
              <a:t>schalten</a:t>
            </a:r>
            <a:r>
              <a:rPr lang="en-US" sz="1800" i="1"/>
              <a:t> </a:t>
            </a:r>
            <a:r>
              <a:rPr lang="en-US" sz="1800" i="1" err="1"/>
              <a:t>können</a:t>
            </a:r>
            <a:r>
              <a:rPr lang="en-US" sz="1800" i="1"/>
              <a:t>”</a:t>
            </a:r>
          </a:p>
          <a:p>
            <a:r>
              <a:rPr lang="de-DE" i="1"/>
              <a:t>„Jalousien sollen mittels Knopfdruck einstallbar sein“</a:t>
            </a:r>
          </a:p>
          <a:p>
            <a:pPr marL="114300" indent="0">
              <a:buNone/>
            </a:pPr>
            <a:endParaRPr lang="de-DE"/>
          </a:p>
          <a:p>
            <a:endParaRPr lang="de-DE"/>
          </a:p>
          <a:p>
            <a:endParaRPr lang="de-DE"/>
          </a:p>
          <a:p>
            <a:pPr marL="114300" indent="0" algn="ctr">
              <a:buNone/>
            </a:pPr>
            <a:r>
              <a:rPr lang="de-DE"/>
              <a:t>Preis Wippen: ca. 5 Euro</a:t>
            </a:r>
          </a:p>
          <a:p>
            <a:pPr marL="114300" indent="0" algn="ctr">
              <a:buNone/>
            </a:pPr>
            <a:r>
              <a:rPr lang="de-DE"/>
              <a:t>Preis Taster: ca. 70 Euro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marL="114300" indent="0">
              <a:buNone/>
            </a:pPr>
            <a:endParaRPr lang="de-DE"/>
          </a:p>
        </p:txBody>
      </p:sp>
      <p:pic>
        <p:nvPicPr>
          <p:cNvPr id="1026" name="Picture 2" descr="MERTEN 619519 Wippen für Tastermodul 2fach mit Aufdruck Polarweiß, glänzend">
            <a:hlinkClick r:id="rId5"/>
            <a:extLst>
              <a:ext uri="{FF2B5EF4-FFF2-40B4-BE49-F238E27FC236}">
                <a16:creationId xmlns:a16="http://schemas.microsoft.com/office/drawing/2014/main" id="{F5B294F7-6CBB-4834-E107-B95CF923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84" y="279061"/>
            <a:ext cx="1917082" cy="18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9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Keyless In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einspeichern</a:t>
            </a:r>
            <a:r>
              <a:rPr lang="en-US" dirty="0"/>
              <a:t> von </a:t>
            </a:r>
            <a:r>
              <a:rPr lang="en-US" dirty="0" err="1"/>
              <a:t>individuellen</a:t>
            </a:r>
            <a:r>
              <a:rPr lang="en-US" dirty="0"/>
              <a:t> Codes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 err="1"/>
              <a:t>ein</a:t>
            </a:r>
            <a:r>
              <a:rPr lang="en-US" dirty="0"/>
              <a:t> Code für Gast, </a:t>
            </a:r>
            <a:r>
              <a:rPr lang="en-US" dirty="0" err="1"/>
              <a:t>ein</a:t>
            </a:r>
            <a:r>
              <a:rPr lang="en-US" dirty="0"/>
              <a:t> Code für </a:t>
            </a:r>
            <a:r>
              <a:rPr lang="en-US" dirty="0" err="1"/>
              <a:t>Putzfrau</a:t>
            </a:r>
            <a:r>
              <a:rPr lang="en-US" dirty="0"/>
              <a:t>, </a:t>
            </a:r>
            <a:r>
              <a:rPr lang="en-US" dirty="0" err="1"/>
              <a:t>usw</a:t>
            </a:r>
            <a:r>
              <a:rPr lang="en-US" dirty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optimale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, </a:t>
            </a:r>
            <a:r>
              <a:rPr lang="en-US" dirty="0" err="1"/>
              <a:t>leider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Gira</a:t>
            </a:r>
            <a:r>
              <a:rPr lang="en-US" dirty="0"/>
              <a:t> NFC Modul </a:t>
            </a:r>
            <a:r>
              <a:rPr lang="en-US" dirty="0" err="1"/>
              <a:t>verfügbar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Eine der </a:t>
            </a:r>
            <a:r>
              <a:rPr lang="en-US" dirty="0" err="1"/>
              <a:t>wenigen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, die </a:t>
            </a:r>
            <a:r>
              <a:rPr lang="en-US" dirty="0" err="1"/>
              <a:t>ohne</a:t>
            </a:r>
            <a:r>
              <a:rPr lang="en-US" dirty="0"/>
              <a:t> Workarounds </a:t>
            </a:r>
            <a:r>
              <a:rPr lang="en-US" dirty="0" err="1"/>
              <a:t>einbindbar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pPr marL="742950" lvl="1" indent="-285750">
              <a:spcAft>
                <a:spcPts val="1200"/>
              </a:spcAft>
            </a:pPr>
            <a:r>
              <a:rPr lang="en-US" dirty="0">
                <a:hlinkClick r:id="rId3"/>
              </a:rPr>
              <a:t>Reddit Post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255 Euro</a:t>
            </a:r>
          </a:p>
        </p:txBody>
      </p:sp>
      <p:pic>
        <p:nvPicPr>
          <p:cNvPr id="3" name="Grafik 2">
            <a:hlinkClick r:id="rId4"/>
            <a:extLst>
              <a:ext uri="{FF2B5EF4-FFF2-40B4-BE49-F238E27FC236}">
                <a16:creationId xmlns:a16="http://schemas.microsoft.com/office/drawing/2014/main" id="{2E6253CF-4892-BF43-1FD0-6223289D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309" y="184941"/>
            <a:ext cx="1665567" cy="16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38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Merten</a:t>
            </a:r>
            <a:r>
              <a:rPr lang="en-US"/>
              <a:t> Taster / </a:t>
            </a:r>
            <a:r>
              <a:rPr lang="en-US" err="1"/>
              <a:t>Wippe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>
              <a:spcAft>
                <a:spcPts val="1200"/>
              </a:spcAft>
            </a:pPr>
            <a:r>
              <a:rPr lang="en-US" sz="1900"/>
              <a:t>Lampe </a:t>
            </a:r>
            <a:r>
              <a:rPr lang="en-US" sz="1900" err="1"/>
              <a:t>bei</a:t>
            </a:r>
            <a:r>
              <a:rPr lang="en-US" sz="1900"/>
              <a:t> Spiegel </a:t>
            </a:r>
            <a:r>
              <a:rPr lang="en-US" sz="1900" err="1"/>
              <a:t>im</a:t>
            </a:r>
            <a:r>
              <a:rPr lang="en-US" sz="1900"/>
              <a:t> </a:t>
            </a:r>
            <a:r>
              <a:rPr lang="en-US" sz="1900" err="1"/>
              <a:t>Badezimmer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i="1"/>
              <a:t>“Die Lampe </a:t>
            </a:r>
            <a:r>
              <a:rPr lang="en-US" sz="1900" i="1" err="1"/>
              <a:t>beim</a:t>
            </a:r>
            <a:r>
              <a:rPr lang="en-US" sz="1900" i="1"/>
              <a:t> Spiegel </a:t>
            </a:r>
            <a:r>
              <a:rPr lang="en-US" sz="1900" i="1" err="1"/>
              <a:t>soll</a:t>
            </a:r>
            <a:r>
              <a:rPr lang="en-US" sz="1900" i="1"/>
              <a:t> </a:t>
            </a:r>
            <a:r>
              <a:rPr lang="en-US" sz="1900" i="1" err="1"/>
              <a:t>mittels</a:t>
            </a:r>
            <a:r>
              <a:rPr lang="en-US" sz="1900" i="1"/>
              <a:t> Taster </a:t>
            </a:r>
            <a:r>
              <a:rPr lang="en-US" sz="1900" i="1" err="1"/>
              <a:t>ein</a:t>
            </a:r>
            <a:r>
              <a:rPr lang="en-US" sz="1900" i="1"/>
              <a:t>- und </a:t>
            </a:r>
            <a:br>
              <a:rPr lang="en-US" sz="1900" i="1"/>
            </a:br>
            <a:r>
              <a:rPr lang="en-US" sz="1900" i="1" err="1"/>
              <a:t>ausschaltbar</a:t>
            </a:r>
            <a:r>
              <a:rPr lang="en-US" sz="1900" i="1"/>
              <a:t> sein”</a:t>
            </a: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114300" indent="0" algn="ctr">
              <a:buNone/>
            </a:pPr>
            <a:r>
              <a:rPr lang="de-DE" sz="2000"/>
              <a:t>Preis Wippe: ca. 2,50 Euro</a:t>
            </a:r>
          </a:p>
          <a:p>
            <a:pPr marL="114300" indent="0" algn="ctr">
              <a:buNone/>
            </a:pPr>
            <a:r>
              <a:rPr lang="de-DE" sz="2000"/>
              <a:t>Preis Taster: ca. 65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A374FB62-3BE0-B3F9-AD64-B9AD44A1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95" y="2820028"/>
            <a:ext cx="2162488" cy="2144764"/>
          </a:xfrm>
          <a:prstGeom prst="rect">
            <a:avLst/>
          </a:prstGeom>
        </p:spPr>
      </p:pic>
      <p:pic>
        <p:nvPicPr>
          <p:cNvPr id="4098" name="Picture 2" descr="MERTEN 619119 Wippe für Tastermodul 1fach Polarweiß, glänzend">
            <a:hlinkClick r:id="rId5"/>
            <a:extLst>
              <a:ext uri="{FF2B5EF4-FFF2-40B4-BE49-F238E27FC236}">
                <a16:creationId xmlns:a16="http://schemas.microsoft.com/office/drawing/2014/main" id="{62B39FFE-240D-6AE1-CB1C-D09BF36E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78" y="445025"/>
            <a:ext cx="1917122" cy="1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6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BBA91-8C71-99F3-D5D0-7DFD17BD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Merten Taster / Wippen Nachtlicht </a:t>
            </a:r>
          </a:p>
        </p:txBody>
      </p:sp>
      <p:pic>
        <p:nvPicPr>
          <p:cNvPr id="5" name="Grafik 4">
            <a:hlinkClick r:id="rId3"/>
            <a:extLst>
              <a:ext uri="{FF2B5EF4-FFF2-40B4-BE49-F238E27FC236}">
                <a16:creationId xmlns:a16="http://schemas.microsoft.com/office/drawing/2014/main" id="{8D29F693-8F46-773A-B61D-7C7E863E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84" y="2615098"/>
            <a:ext cx="1917082" cy="201624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496037-DF55-1CC5-B606-40BB5A26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05827" cy="3416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Auf beiden Seite beide Nachtlichter ein- und ausschaltbar</a:t>
            </a:r>
          </a:p>
          <a:p>
            <a:pPr lvl="1"/>
            <a:r>
              <a:rPr lang="de-DE" dirty="0"/>
              <a:t>Nicht Dimmbar</a:t>
            </a:r>
          </a:p>
          <a:p>
            <a:r>
              <a:rPr lang="de-DE" dirty="0"/>
              <a:t>Rauf runter bei Jalousien</a:t>
            </a:r>
          </a:p>
          <a:p>
            <a:r>
              <a:rPr lang="de-DE" dirty="0"/>
              <a:t>Hersteller verkauft Wippen getrennt</a:t>
            </a:r>
          </a:p>
          <a:p>
            <a:endParaRPr lang="de-DE" dirty="0"/>
          </a:p>
          <a:p>
            <a:r>
              <a:rPr lang="en-US" sz="1800" i="1" dirty="0"/>
              <a:t>“Auf </a:t>
            </a:r>
            <a:r>
              <a:rPr lang="en-US" sz="1800" i="1" dirty="0" err="1"/>
              <a:t>beiden</a:t>
            </a:r>
            <a:r>
              <a:rPr lang="en-US" sz="1800" i="1" dirty="0"/>
              <a:t> </a:t>
            </a:r>
            <a:r>
              <a:rPr lang="en-US" sz="1800" i="1" dirty="0" err="1"/>
              <a:t>Bettseiten</a:t>
            </a:r>
            <a:r>
              <a:rPr lang="en-US" sz="1800" i="1" dirty="0"/>
              <a:t>, </a:t>
            </a:r>
            <a:r>
              <a:rPr lang="en-US" sz="1800" i="1" dirty="0" err="1"/>
              <a:t>soll</a:t>
            </a:r>
            <a:r>
              <a:rPr lang="en-US" sz="1800" i="1" dirty="0"/>
              <a:t> man </a:t>
            </a:r>
            <a:r>
              <a:rPr lang="en-US" sz="1800" i="1" dirty="0" err="1"/>
              <a:t>beide</a:t>
            </a:r>
            <a:r>
              <a:rPr lang="en-US" sz="1800" i="1" dirty="0"/>
              <a:t> </a:t>
            </a:r>
            <a:r>
              <a:rPr lang="en-US" sz="1800" i="1" dirty="0" err="1"/>
              <a:t>Bettlichter</a:t>
            </a:r>
            <a:r>
              <a:rPr lang="en-US" sz="1800" i="1" dirty="0"/>
              <a:t> </a:t>
            </a:r>
            <a:br>
              <a:rPr lang="en-US" sz="1800" i="1" dirty="0"/>
            </a:br>
            <a:r>
              <a:rPr lang="en-US" sz="1800" i="1" dirty="0" err="1"/>
              <a:t>schalten</a:t>
            </a:r>
            <a:r>
              <a:rPr lang="en-US" sz="1800" i="1" dirty="0"/>
              <a:t> </a:t>
            </a:r>
            <a:r>
              <a:rPr lang="en-US" sz="1800" i="1" dirty="0" err="1"/>
              <a:t>können</a:t>
            </a:r>
            <a:r>
              <a:rPr lang="en-US" sz="1800" i="1" dirty="0"/>
              <a:t>”</a:t>
            </a:r>
          </a:p>
          <a:p>
            <a:r>
              <a:rPr lang="de-DE" i="1" dirty="0"/>
              <a:t>„Jalousien sollen mittels Knopfdruck einstallbar sein“</a:t>
            </a:r>
          </a:p>
          <a:p>
            <a:pPr marL="11430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14300" indent="0" algn="ctr">
              <a:buNone/>
            </a:pPr>
            <a:r>
              <a:rPr lang="de-DE" dirty="0"/>
              <a:t>Preis Wippen: ca. 5 Euro</a:t>
            </a:r>
          </a:p>
          <a:p>
            <a:pPr marL="114300" indent="0" algn="ctr">
              <a:buNone/>
            </a:pPr>
            <a:r>
              <a:rPr lang="de-DE" dirty="0"/>
              <a:t>Preis Taster: ca. 70 Euro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114300" indent="0">
              <a:buNone/>
            </a:pPr>
            <a:endParaRPr lang="de-DE" dirty="0"/>
          </a:p>
        </p:txBody>
      </p:sp>
      <p:pic>
        <p:nvPicPr>
          <p:cNvPr id="1026" name="Picture 2" descr="MERTEN 619519 Wippen für Tastermodul 2fach mit Aufdruck Polarweiß, glänzend">
            <a:hlinkClick r:id="rId5"/>
            <a:extLst>
              <a:ext uri="{FF2B5EF4-FFF2-40B4-BE49-F238E27FC236}">
                <a16:creationId xmlns:a16="http://schemas.microsoft.com/office/drawing/2014/main" id="{F5B294F7-6CBB-4834-E107-B95CF923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84" y="279061"/>
            <a:ext cx="1917082" cy="18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90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Präsenzmelder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/>
              <a:t>In </a:t>
            </a:r>
            <a:r>
              <a:rPr lang="en-US" sz="1900" err="1"/>
              <a:t>Badezimmer</a:t>
            </a:r>
            <a:r>
              <a:rPr lang="en-US" sz="1900"/>
              <a:t> und </a:t>
            </a:r>
            <a:r>
              <a:rPr lang="en-US" sz="1900" err="1"/>
              <a:t>Zentralraum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2200"/>
          </a:p>
          <a:p>
            <a:pPr marL="342900">
              <a:spcAft>
                <a:spcPts val="1200"/>
              </a:spcAft>
            </a:pPr>
            <a:r>
              <a:rPr lang="en-US" sz="2200"/>
              <a:t>“</a:t>
            </a:r>
            <a:r>
              <a:rPr lang="en-US" sz="2200" i="1" err="1"/>
              <a:t>Wenn</a:t>
            </a:r>
            <a:r>
              <a:rPr lang="en-US" sz="2200" i="1"/>
              <a:t> </a:t>
            </a:r>
            <a:r>
              <a:rPr lang="en-US" sz="2200" i="1" err="1"/>
              <a:t>niemand</a:t>
            </a:r>
            <a:r>
              <a:rPr lang="en-US" sz="2200" i="1"/>
              <a:t> </a:t>
            </a:r>
            <a:r>
              <a:rPr lang="en-US" sz="2200" i="1" err="1"/>
              <a:t>mehr</a:t>
            </a:r>
            <a:r>
              <a:rPr lang="en-US" sz="2200" i="1"/>
              <a:t> </a:t>
            </a:r>
            <a:r>
              <a:rPr lang="en-US" sz="2200" i="1" err="1"/>
              <a:t>im</a:t>
            </a:r>
            <a:r>
              <a:rPr lang="en-US" sz="2200" i="1"/>
              <a:t> </a:t>
            </a:r>
            <a:r>
              <a:rPr lang="en-US" sz="2200" i="1" err="1"/>
              <a:t>Raum</a:t>
            </a:r>
            <a:r>
              <a:rPr lang="en-US" sz="2200" i="1"/>
              <a:t> </a:t>
            </a:r>
            <a:r>
              <a:rPr lang="en-US" sz="2200" i="1" err="1"/>
              <a:t>ist</a:t>
            </a:r>
            <a:r>
              <a:rPr lang="en-US" sz="2200" i="1"/>
              <a:t>, </a:t>
            </a:r>
            <a:r>
              <a:rPr lang="en-US" sz="2200" i="1" err="1"/>
              <a:t>sollen</a:t>
            </a:r>
            <a:r>
              <a:rPr lang="en-US" sz="2200" i="1"/>
              <a:t> alle </a:t>
            </a:r>
            <a:r>
              <a:rPr lang="en-US" sz="2200" i="1" err="1"/>
              <a:t>Lichter</a:t>
            </a:r>
            <a:r>
              <a:rPr lang="en-US" sz="2200" i="1"/>
              <a:t> </a:t>
            </a:r>
            <a:r>
              <a:rPr lang="en-US" sz="2200" i="1" err="1"/>
              <a:t>ausgehen</a:t>
            </a:r>
            <a:r>
              <a:rPr lang="en-US" sz="220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2200"/>
              <a:t>“</a:t>
            </a:r>
            <a:r>
              <a:rPr lang="en-US" sz="2200" i="1" err="1"/>
              <a:t>Wenn</a:t>
            </a:r>
            <a:r>
              <a:rPr lang="en-US" sz="2200" i="1"/>
              <a:t> man den </a:t>
            </a:r>
            <a:r>
              <a:rPr lang="en-US" sz="2200" i="1" err="1"/>
              <a:t>Raum</a:t>
            </a:r>
            <a:r>
              <a:rPr lang="en-US" sz="2200" i="1"/>
              <a:t> </a:t>
            </a:r>
            <a:r>
              <a:rPr lang="en-US" sz="2200" i="1" err="1"/>
              <a:t>betritt</a:t>
            </a:r>
            <a:r>
              <a:rPr lang="en-US" sz="2200" i="1"/>
              <a:t> </a:t>
            </a:r>
            <a:r>
              <a:rPr lang="en-US" sz="2200" i="1" err="1"/>
              <a:t>sollen</a:t>
            </a:r>
            <a:r>
              <a:rPr lang="en-US" sz="2200" i="1"/>
              <a:t> die </a:t>
            </a:r>
            <a:r>
              <a:rPr lang="en-US" sz="2200" i="1" err="1"/>
              <a:t>Deckenlampen</a:t>
            </a:r>
            <a:r>
              <a:rPr lang="en-US" sz="2200" i="1"/>
              <a:t> </a:t>
            </a:r>
            <a:r>
              <a:rPr lang="en-US" sz="2200" i="1" err="1"/>
              <a:t>angehen</a:t>
            </a:r>
            <a:r>
              <a:rPr lang="en-US" sz="2200" i="1"/>
              <a:t> </a:t>
            </a:r>
            <a:br>
              <a:rPr lang="en-US" sz="2200" i="1"/>
            </a:br>
            <a:r>
              <a:rPr lang="en-US" sz="2200" i="1"/>
              <a:t>(</a:t>
            </a:r>
            <a:r>
              <a:rPr lang="en-US" sz="2200" i="1" err="1"/>
              <a:t>Zeitabhängig</a:t>
            </a:r>
            <a:r>
              <a:rPr lang="en-US" sz="2200" i="1"/>
              <a:t>, </a:t>
            </a:r>
            <a:r>
              <a:rPr lang="en-US" sz="2200" i="1" err="1"/>
              <a:t>Präsenzabhängig</a:t>
            </a:r>
            <a:r>
              <a:rPr lang="en-US" sz="2200" i="1"/>
              <a:t>)”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90 Euro (pro </a:t>
            </a:r>
            <a:r>
              <a:rPr lang="en-US" sz="1900" err="1"/>
              <a:t>Stück</a:t>
            </a:r>
            <a:r>
              <a:rPr lang="en-US" sz="1900"/>
              <a:t>)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8E539971-2C79-9D2D-3F25-E20C4D28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277091"/>
            <a:ext cx="1361905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Merten</a:t>
            </a:r>
            <a:r>
              <a:rPr lang="en-US"/>
              <a:t> Taster / </a:t>
            </a:r>
            <a:r>
              <a:rPr lang="en-US" err="1"/>
              <a:t>Wippe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Lampe </a:t>
            </a:r>
            <a:r>
              <a:rPr lang="en-US" sz="1900" dirty="0" err="1"/>
              <a:t>bei</a:t>
            </a:r>
            <a:r>
              <a:rPr lang="en-US" sz="1900" dirty="0"/>
              <a:t> Spiegel </a:t>
            </a:r>
            <a:r>
              <a:rPr lang="en-US" sz="1900" dirty="0" err="1"/>
              <a:t>im</a:t>
            </a:r>
            <a:r>
              <a:rPr lang="en-US" sz="1900" dirty="0"/>
              <a:t> </a:t>
            </a:r>
            <a:r>
              <a:rPr lang="en-US" sz="1900" dirty="0" err="1"/>
              <a:t>Badezimmer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“Die Lampe </a:t>
            </a:r>
            <a:r>
              <a:rPr lang="en-US" sz="1900" i="1" dirty="0" err="1"/>
              <a:t>beim</a:t>
            </a:r>
            <a:r>
              <a:rPr lang="en-US" sz="1900" i="1" dirty="0"/>
              <a:t> Spiegel </a:t>
            </a:r>
            <a:r>
              <a:rPr lang="en-US" sz="1900" i="1" dirty="0" err="1"/>
              <a:t>soll</a:t>
            </a:r>
            <a:r>
              <a:rPr lang="en-US" sz="1900" i="1" dirty="0"/>
              <a:t> </a:t>
            </a:r>
            <a:r>
              <a:rPr lang="en-US" sz="1900" i="1" dirty="0" err="1"/>
              <a:t>mittels</a:t>
            </a:r>
            <a:r>
              <a:rPr lang="en-US" sz="1900" i="1" dirty="0"/>
              <a:t> Taster </a:t>
            </a:r>
            <a:r>
              <a:rPr lang="en-US" sz="1900" i="1" dirty="0" err="1"/>
              <a:t>ein</a:t>
            </a:r>
            <a:r>
              <a:rPr lang="en-US" sz="1900" i="1" dirty="0"/>
              <a:t>- und </a:t>
            </a:r>
            <a:br>
              <a:rPr lang="en-US" sz="1900" i="1" dirty="0"/>
            </a:br>
            <a:r>
              <a:rPr lang="en-US" sz="1900" i="1" dirty="0" err="1"/>
              <a:t>ausschaltbar</a:t>
            </a:r>
            <a:r>
              <a:rPr lang="en-US" sz="1900" i="1" dirty="0"/>
              <a:t> sein”</a:t>
            </a: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114300" indent="0" algn="ctr">
              <a:buNone/>
            </a:pPr>
            <a:r>
              <a:rPr lang="de-DE" sz="2000" dirty="0"/>
              <a:t>Preis Wippe: ca. 2,50 Euro</a:t>
            </a:r>
          </a:p>
          <a:p>
            <a:pPr marL="114300" indent="0" algn="ctr">
              <a:buNone/>
            </a:pPr>
            <a:r>
              <a:rPr lang="de-DE" sz="2000" dirty="0"/>
              <a:t>Preis Taster: ca. 65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A374FB62-3BE0-B3F9-AD64-B9AD44A1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95" y="2820028"/>
            <a:ext cx="2162488" cy="2144764"/>
          </a:xfrm>
          <a:prstGeom prst="rect">
            <a:avLst/>
          </a:prstGeom>
        </p:spPr>
      </p:pic>
      <p:pic>
        <p:nvPicPr>
          <p:cNvPr id="4098" name="Picture 2" descr="MERTEN 619119 Wippe für Tastermodul 1fach Polarweiß, glänzend">
            <a:hlinkClick r:id="rId5"/>
            <a:extLst>
              <a:ext uri="{FF2B5EF4-FFF2-40B4-BE49-F238E27FC236}">
                <a16:creationId xmlns:a16="http://schemas.microsoft.com/office/drawing/2014/main" id="{62B39FFE-240D-6AE1-CB1C-D09BF36E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78" y="445025"/>
            <a:ext cx="1917122" cy="1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699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Glastaster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Zentralsteuerung</a:t>
            </a:r>
            <a:endParaRPr lang="en-US" sz="1900"/>
          </a:p>
          <a:p>
            <a:pPr marL="800100" lvl="1">
              <a:spcAft>
                <a:spcPts val="1200"/>
              </a:spcAft>
            </a:pPr>
            <a:r>
              <a:rPr lang="en-US" sz="1500" err="1"/>
              <a:t>Heizung</a:t>
            </a:r>
            <a:endParaRPr lang="en-US" sz="1500"/>
          </a:p>
          <a:p>
            <a:pPr marL="800100" lvl="1">
              <a:spcAft>
                <a:spcPts val="1200"/>
              </a:spcAft>
            </a:pPr>
            <a:r>
              <a:rPr lang="en-US" sz="1500" err="1"/>
              <a:t>Jalousien</a:t>
            </a:r>
            <a:endParaRPr lang="en-US" sz="1500"/>
          </a:p>
          <a:p>
            <a:pPr marL="800100" lvl="1">
              <a:spcAft>
                <a:spcPts val="1200"/>
              </a:spcAft>
            </a:pPr>
            <a:r>
              <a:rPr lang="en-US" sz="1500"/>
              <a:t>Licht,…</a:t>
            </a:r>
          </a:p>
          <a:p>
            <a:pPr marL="482600" lvl="1" indent="0">
              <a:spcAft>
                <a:spcPts val="1200"/>
              </a:spcAft>
              <a:buNone/>
            </a:pPr>
            <a:endParaRPr lang="en-US" sz="1900"/>
          </a:p>
          <a:p>
            <a:pPr marL="368300">
              <a:spcAft>
                <a:spcPts val="1200"/>
              </a:spcAft>
            </a:pPr>
            <a:r>
              <a:rPr lang="en-US" sz="1700" i="1"/>
              <a:t>“Der </a:t>
            </a:r>
            <a:r>
              <a:rPr lang="en-US" sz="1700" i="1" err="1"/>
              <a:t>gesamte</a:t>
            </a:r>
            <a:r>
              <a:rPr lang="en-US" sz="1700" i="1"/>
              <a:t> </a:t>
            </a:r>
            <a:r>
              <a:rPr lang="en-US" sz="1700" i="1" err="1"/>
              <a:t>Raum</a:t>
            </a:r>
            <a:r>
              <a:rPr lang="en-US" sz="1700" i="1"/>
              <a:t> </a:t>
            </a:r>
            <a:r>
              <a:rPr lang="en-US" sz="1700" i="1" err="1"/>
              <a:t>soll</a:t>
            </a:r>
            <a:r>
              <a:rPr lang="en-US" sz="1700" i="1"/>
              <a:t> </a:t>
            </a:r>
            <a:r>
              <a:rPr lang="en-US" sz="1700" i="1" err="1"/>
              <a:t>über</a:t>
            </a:r>
            <a:r>
              <a:rPr lang="en-US" sz="1700" i="1"/>
              <a:t> </a:t>
            </a:r>
            <a:r>
              <a:rPr lang="en-US" sz="1700" i="1" err="1"/>
              <a:t>eine</a:t>
            </a:r>
            <a:r>
              <a:rPr lang="en-US" sz="1700" i="1"/>
              <a:t> </a:t>
            </a:r>
            <a:r>
              <a:rPr lang="en-US" sz="1700" i="1" err="1"/>
              <a:t>zentrale</a:t>
            </a:r>
            <a:r>
              <a:rPr lang="en-US" sz="1700" i="1"/>
              <a:t> </a:t>
            </a:r>
            <a:r>
              <a:rPr lang="en-US" sz="1700" i="1" err="1"/>
              <a:t>Steuerung</a:t>
            </a:r>
            <a:r>
              <a:rPr lang="en-US" sz="1700" i="1"/>
              <a:t> </a:t>
            </a:r>
            <a:r>
              <a:rPr lang="en-US" sz="1700" i="1" err="1"/>
              <a:t>steuerbar</a:t>
            </a:r>
            <a:r>
              <a:rPr lang="en-US" sz="1700" i="1"/>
              <a:t> sein”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150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C4AB72BD-B48D-34BE-3D80-5042E6DD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3" y="590828"/>
            <a:ext cx="2078477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Präsenzmelder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In </a:t>
            </a:r>
            <a:r>
              <a:rPr lang="en-US" sz="1900" dirty="0" err="1"/>
              <a:t>Badezimmer</a:t>
            </a:r>
            <a:r>
              <a:rPr lang="en-US" sz="1900" dirty="0"/>
              <a:t> und </a:t>
            </a:r>
            <a:r>
              <a:rPr lang="en-US" sz="1900" dirty="0" err="1"/>
              <a:t>Zentralraum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2200" dirty="0"/>
          </a:p>
          <a:p>
            <a:pPr marL="342900">
              <a:spcAft>
                <a:spcPts val="1200"/>
              </a:spcAft>
            </a:pPr>
            <a:r>
              <a:rPr lang="en-US" sz="2200" dirty="0"/>
              <a:t>“</a:t>
            </a:r>
            <a:r>
              <a:rPr lang="en-US" sz="2200" i="1" dirty="0" err="1"/>
              <a:t>Wenn</a:t>
            </a:r>
            <a:r>
              <a:rPr lang="en-US" sz="2200" i="1" dirty="0"/>
              <a:t> </a:t>
            </a:r>
            <a:r>
              <a:rPr lang="en-US" sz="2200" i="1" dirty="0" err="1"/>
              <a:t>niemand</a:t>
            </a:r>
            <a:r>
              <a:rPr lang="en-US" sz="2200" i="1" dirty="0"/>
              <a:t> </a:t>
            </a:r>
            <a:r>
              <a:rPr lang="en-US" sz="2200" i="1" dirty="0" err="1"/>
              <a:t>mehr</a:t>
            </a:r>
            <a:r>
              <a:rPr lang="en-US" sz="2200" i="1" dirty="0"/>
              <a:t> </a:t>
            </a:r>
            <a:r>
              <a:rPr lang="en-US" sz="2200" i="1" dirty="0" err="1"/>
              <a:t>im</a:t>
            </a:r>
            <a:r>
              <a:rPr lang="en-US" sz="2200" i="1" dirty="0"/>
              <a:t> </a:t>
            </a:r>
            <a:r>
              <a:rPr lang="en-US" sz="2200" i="1" dirty="0" err="1"/>
              <a:t>Raum</a:t>
            </a:r>
            <a:r>
              <a:rPr lang="en-US" sz="2200" i="1" dirty="0"/>
              <a:t> </a:t>
            </a:r>
            <a:r>
              <a:rPr lang="en-US" sz="2200" i="1" dirty="0" err="1"/>
              <a:t>ist</a:t>
            </a:r>
            <a:r>
              <a:rPr lang="en-US" sz="2200" i="1" dirty="0"/>
              <a:t>, </a:t>
            </a:r>
            <a:r>
              <a:rPr lang="en-US" sz="2200" i="1" dirty="0" err="1"/>
              <a:t>sollen</a:t>
            </a:r>
            <a:r>
              <a:rPr lang="en-US" sz="2200" i="1" dirty="0"/>
              <a:t> alle </a:t>
            </a:r>
            <a:r>
              <a:rPr lang="en-US" sz="2200" i="1" dirty="0" err="1"/>
              <a:t>Lichter</a:t>
            </a:r>
            <a:r>
              <a:rPr lang="en-US" sz="2200" i="1" dirty="0"/>
              <a:t> </a:t>
            </a:r>
            <a:r>
              <a:rPr lang="en-US" sz="2200" i="1" dirty="0" err="1"/>
              <a:t>ausgehen</a:t>
            </a:r>
            <a:r>
              <a:rPr lang="en-US" sz="2200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2200" dirty="0"/>
              <a:t>“</a:t>
            </a:r>
            <a:r>
              <a:rPr lang="en-US" sz="2200" i="1" dirty="0" err="1"/>
              <a:t>Wenn</a:t>
            </a:r>
            <a:r>
              <a:rPr lang="en-US" sz="2200" i="1" dirty="0"/>
              <a:t> man den </a:t>
            </a:r>
            <a:r>
              <a:rPr lang="en-US" sz="2200" i="1" dirty="0" err="1"/>
              <a:t>Raum</a:t>
            </a:r>
            <a:r>
              <a:rPr lang="en-US" sz="2200" i="1" dirty="0"/>
              <a:t> </a:t>
            </a:r>
            <a:r>
              <a:rPr lang="en-US" sz="2200" i="1" dirty="0" err="1"/>
              <a:t>betritt</a:t>
            </a:r>
            <a:r>
              <a:rPr lang="en-US" sz="2200" i="1" dirty="0"/>
              <a:t> </a:t>
            </a:r>
            <a:r>
              <a:rPr lang="en-US" sz="2200" i="1" dirty="0" err="1"/>
              <a:t>sollen</a:t>
            </a:r>
            <a:r>
              <a:rPr lang="en-US" sz="2200" i="1" dirty="0"/>
              <a:t> die </a:t>
            </a:r>
            <a:r>
              <a:rPr lang="en-US" sz="2200" i="1" dirty="0" err="1"/>
              <a:t>Deckenlampen</a:t>
            </a:r>
            <a:r>
              <a:rPr lang="en-US" sz="2200" i="1" dirty="0"/>
              <a:t> </a:t>
            </a:r>
            <a:r>
              <a:rPr lang="en-US" sz="2200" i="1" dirty="0" err="1"/>
              <a:t>angehen</a:t>
            </a:r>
            <a:r>
              <a:rPr lang="en-US" sz="2200" i="1" dirty="0"/>
              <a:t> </a:t>
            </a:r>
            <a:br>
              <a:rPr lang="en-US" sz="2200" i="1" dirty="0"/>
            </a:br>
            <a:r>
              <a:rPr lang="en-US" sz="2200" i="1" dirty="0"/>
              <a:t>(</a:t>
            </a:r>
            <a:r>
              <a:rPr lang="en-US" sz="2200" i="1" dirty="0" err="1"/>
              <a:t>Zeitabhängig</a:t>
            </a:r>
            <a:r>
              <a:rPr lang="en-US" sz="2200" i="1" dirty="0"/>
              <a:t>, </a:t>
            </a:r>
            <a:r>
              <a:rPr lang="en-US" sz="2200" i="1" dirty="0" err="1"/>
              <a:t>Präsenzabhängig</a:t>
            </a:r>
            <a:r>
              <a:rPr lang="en-US" sz="2200" i="1" dirty="0"/>
              <a:t>)”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90 Euro (pro </a:t>
            </a:r>
            <a:r>
              <a:rPr lang="en-US" sz="1900" dirty="0" err="1"/>
              <a:t>Stück</a:t>
            </a:r>
            <a:r>
              <a:rPr lang="en-US" sz="1900" dirty="0"/>
              <a:t>)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8E539971-2C79-9D2D-3F25-E20C4D28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277091"/>
            <a:ext cx="1361905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08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Light Taster </a:t>
            </a:r>
            <a:r>
              <a:rPr lang="en-US" b="1"/>
              <a:t>incl. </a:t>
            </a:r>
            <a:r>
              <a:rPr lang="en-US" b="1" err="1"/>
              <a:t>Temperatursensor</a:t>
            </a:r>
            <a:endParaRPr lang="en-US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Deckenlampe</a:t>
            </a:r>
            <a:r>
              <a:rPr lang="en-US" sz="1900"/>
              <a:t> </a:t>
            </a:r>
            <a:r>
              <a:rPr lang="en-US" sz="1900" err="1"/>
              <a:t>Zentral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Deckenlampe</a:t>
            </a:r>
            <a:r>
              <a:rPr lang="en-US" sz="1900"/>
              <a:t> </a:t>
            </a:r>
            <a:r>
              <a:rPr lang="en-US" sz="1900" err="1"/>
              <a:t>Badezimmer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Fensterlampe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Schreibtischlampe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/>
              <a:t>“</a:t>
            </a:r>
            <a:r>
              <a:rPr lang="en-US" sz="1900" i="1"/>
              <a:t>…. </a:t>
            </a:r>
            <a:r>
              <a:rPr lang="en-US" sz="1900" i="1" err="1"/>
              <a:t>Lampen</a:t>
            </a:r>
            <a:r>
              <a:rPr lang="en-US" sz="1900" i="1"/>
              <a:t> </a:t>
            </a:r>
            <a:r>
              <a:rPr lang="en-US" sz="1900" i="1" err="1"/>
              <a:t>sollen</a:t>
            </a:r>
            <a:r>
              <a:rPr lang="en-US" sz="1900" i="1"/>
              <a:t> </a:t>
            </a:r>
            <a:r>
              <a:rPr lang="en-US" sz="1900" i="1" err="1"/>
              <a:t>dimmbar</a:t>
            </a:r>
            <a:r>
              <a:rPr lang="en-US" sz="1900" i="1"/>
              <a:t> sein”</a:t>
            </a: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55 Euro / </a:t>
            </a:r>
            <a:r>
              <a:rPr lang="en-US" sz="1900" err="1"/>
              <a:t>Stück</a:t>
            </a:r>
            <a:endParaRPr lang="en-US" sz="1900"/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DDEA06F-E2BD-5ED8-7662-AC9401F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7" y="328948"/>
            <a:ext cx="1930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ELSNER </a:t>
            </a:r>
            <a:r>
              <a:rPr lang="en-US" dirty="0" err="1"/>
              <a:t>Rauchwarnmelder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Nur </a:t>
            </a:r>
            <a:r>
              <a:rPr lang="en-US" sz="1900" dirty="0" err="1"/>
              <a:t>im</a:t>
            </a:r>
            <a:r>
              <a:rPr lang="en-US" sz="1900" dirty="0"/>
              <a:t> </a:t>
            </a:r>
            <a:r>
              <a:rPr lang="en-US" sz="1900" dirty="0" err="1"/>
              <a:t>Zentralraum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Spannungsversorgung</a:t>
            </a:r>
            <a:r>
              <a:rPr lang="en-US" sz="1900" dirty="0"/>
              <a:t> </a:t>
            </a:r>
            <a:r>
              <a:rPr lang="en-US" sz="1900" dirty="0" err="1"/>
              <a:t>über</a:t>
            </a:r>
            <a:r>
              <a:rPr lang="en-US" sz="1900" dirty="0"/>
              <a:t> 9V Batterie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einem</a:t>
            </a:r>
            <a:r>
              <a:rPr lang="en-US" sz="1900" i="1" dirty="0"/>
              <a:t> Alarm </a:t>
            </a:r>
            <a:r>
              <a:rPr lang="en-US" sz="1900" i="1" dirty="0" err="1"/>
              <a:t>gehen</a:t>
            </a:r>
            <a:r>
              <a:rPr lang="en-US" sz="1900" i="1" dirty="0"/>
              <a:t> alle </a:t>
            </a:r>
            <a:r>
              <a:rPr lang="en-US" sz="1900" i="1" dirty="0" err="1"/>
              <a:t>Lichter</a:t>
            </a:r>
            <a:r>
              <a:rPr lang="en-US" sz="1900" i="1" dirty="0"/>
              <a:t> an”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einem</a:t>
            </a:r>
            <a:r>
              <a:rPr lang="en-US" sz="1900" i="1" dirty="0"/>
              <a:t> Alarm </a:t>
            </a:r>
            <a:r>
              <a:rPr lang="en-US" sz="1900" i="1" dirty="0" err="1"/>
              <a:t>gehen</a:t>
            </a:r>
            <a:r>
              <a:rPr lang="en-US" sz="1900" i="1" dirty="0"/>
              <a:t> alle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nach</a:t>
            </a:r>
            <a:r>
              <a:rPr lang="en-US" sz="1900" i="1" dirty="0"/>
              <a:t> </a:t>
            </a:r>
            <a:r>
              <a:rPr lang="en-US" sz="1900" i="1" dirty="0" err="1"/>
              <a:t>oben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230 Euro</a:t>
            </a:r>
          </a:p>
        </p:txBody>
      </p:sp>
      <p:pic>
        <p:nvPicPr>
          <p:cNvPr id="2052" name="Picture 4" descr="KNX Rauchmelder Salva - Elsner Elektronik">
            <a:hlinkClick r:id="rId3"/>
            <a:extLst>
              <a:ext uri="{FF2B5EF4-FFF2-40B4-BE49-F238E27FC236}">
                <a16:creationId xmlns:a16="http://schemas.microsoft.com/office/drawing/2014/main" id="{601A03ED-6291-CE3A-860C-6094DB19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3" y="445025"/>
            <a:ext cx="3132667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8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Glastaster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Zentralsteuerung</a:t>
            </a:r>
            <a:endParaRPr lang="en-US" sz="1900" dirty="0"/>
          </a:p>
          <a:p>
            <a:pPr marL="800100" lvl="1">
              <a:spcAft>
                <a:spcPts val="1200"/>
              </a:spcAft>
            </a:pPr>
            <a:r>
              <a:rPr lang="en-US" sz="1500" dirty="0" err="1"/>
              <a:t>Heizung</a:t>
            </a:r>
            <a:endParaRPr lang="en-US" sz="1500" dirty="0"/>
          </a:p>
          <a:p>
            <a:pPr marL="800100" lvl="1">
              <a:spcAft>
                <a:spcPts val="1200"/>
              </a:spcAft>
            </a:pPr>
            <a:r>
              <a:rPr lang="en-US" sz="1500" dirty="0" err="1"/>
              <a:t>Jalousien</a:t>
            </a:r>
            <a:endParaRPr lang="en-US" sz="1500" dirty="0"/>
          </a:p>
          <a:p>
            <a:pPr marL="800100" lvl="1">
              <a:spcAft>
                <a:spcPts val="1200"/>
              </a:spcAft>
            </a:pPr>
            <a:r>
              <a:rPr lang="en-US" sz="1500" dirty="0"/>
              <a:t>Licht,…</a:t>
            </a:r>
          </a:p>
          <a:p>
            <a:pPr marL="482600" lvl="1" indent="0">
              <a:spcAft>
                <a:spcPts val="1200"/>
              </a:spcAft>
              <a:buNone/>
            </a:pPr>
            <a:endParaRPr lang="en-US" sz="1900" dirty="0"/>
          </a:p>
          <a:p>
            <a:pPr marL="368300">
              <a:spcAft>
                <a:spcPts val="1200"/>
              </a:spcAft>
            </a:pPr>
            <a:r>
              <a:rPr lang="en-US" sz="1700" i="1" dirty="0"/>
              <a:t>“Der </a:t>
            </a:r>
            <a:r>
              <a:rPr lang="en-US" sz="1700" i="1" dirty="0" err="1"/>
              <a:t>gesamte</a:t>
            </a:r>
            <a:r>
              <a:rPr lang="en-US" sz="1700" i="1" dirty="0"/>
              <a:t> </a:t>
            </a:r>
            <a:r>
              <a:rPr lang="en-US" sz="1700" i="1" dirty="0" err="1"/>
              <a:t>Raum</a:t>
            </a:r>
            <a:r>
              <a:rPr lang="en-US" sz="1700" i="1" dirty="0"/>
              <a:t> </a:t>
            </a:r>
            <a:r>
              <a:rPr lang="en-US" sz="1700" i="1" dirty="0" err="1"/>
              <a:t>soll</a:t>
            </a:r>
            <a:r>
              <a:rPr lang="en-US" sz="1700" i="1" dirty="0"/>
              <a:t> </a:t>
            </a:r>
            <a:r>
              <a:rPr lang="en-US" sz="1700" i="1" dirty="0" err="1"/>
              <a:t>über</a:t>
            </a:r>
            <a:r>
              <a:rPr lang="en-US" sz="1700" i="1" dirty="0"/>
              <a:t> </a:t>
            </a:r>
            <a:r>
              <a:rPr lang="en-US" sz="1700" i="1" dirty="0" err="1"/>
              <a:t>eine</a:t>
            </a:r>
            <a:r>
              <a:rPr lang="en-US" sz="1700" i="1" dirty="0"/>
              <a:t> </a:t>
            </a:r>
            <a:r>
              <a:rPr lang="en-US" sz="1700" i="1" dirty="0" err="1"/>
              <a:t>zentrale</a:t>
            </a:r>
            <a:r>
              <a:rPr lang="en-US" sz="1700" i="1" dirty="0"/>
              <a:t> </a:t>
            </a:r>
            <a:r>
              <a:rPr lang="en-US" sz="1700" i="1" dirty="0" err="1"/>
              <a:t>Steuerung</a:t>
            </a:r>
            <a:r>
              <a:rPr lang="en-US" sz="1700" i="1" dirty="0"/>
              <a:t> </a:t>
            </a:r>
            <a:r>
              <a:rPr lang="en-US" sz="1700" i="1" dirty="0" err="1"/>
              <a:t>steuerbar</a:t>
            </a:r>
            <a:r>
              <a:rPr lang="en-US" sz="1700" i="1" dirty="0"/>
              <a:t> sein”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150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C4AB72BD-B48D-34BE-3D80-5042E6DD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3" y="590828"/>
            <a:ext cx="2078477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MDT Light Taster </a:t>
            </a:r>
            <a:r>
              <a:rPr lang="en-US" b="1" dirty="0"/>
              <a:t>incl. </a:t>
            </a:r>
            <a:r>
              <a:rPr lang="en-US" b="1" dirty="0" err="1"/>
              <a:t>Temperatursensor</a:t>
            </a:r>
            <a:endParaRPr lang="en-US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Deckenlampe</a:t>
            </a:r>
            <a:r>
              <a:rPr lang="en-US" sz="1900" dirty="0"/>
              <a:t> </a:t>
            </a:r>
            <a:r>
              <a:rPr lang="en-US" sz="1900" dirty="0" err="1"/>
              <a:t>Zentral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Deckenlampe</a:t>
            </a:r>
            <a:r>
              <a:rPr lang="en-US" sz="1900" dirty="0"/>
              <a:t> </a:t>
            </a:r>
            <a:r>
              <a:rPr lang="en-US" sz="1900" dirty="0" err="1"/>
              <a:t>Badezimmer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Fensterlampe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Schreibtischlampe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/>
              <a:t>“</a:t>
            </a:r>
            <a:r>
              <a:rPr lang="en-US" sz="1900" i="1" dirty="0"/>
              <a:t>…. </a:t>
            </a:r>
            <a:r>
              <a:rPr lang="en-US" sz="1900" i="1" dirty="0" err="1"/>
              <a:t>Lampen</a:t>
            </a:r>
            <a:r>
              <a:rPr lang="en-US" sz="1900" i="1" dirty="0"/>
              <a:t> </a:t>
            </a:r>
            <a:r>
              <a:rPr lang="en-US" sz="1900" i="1" dirty="0" err="1"/>
              <a:t>sollen</a:t>
            </a:r>
            <a:r>
              <a:rPr lang="en-US" sz="1900" i="1" dirty="0"/>
              <a:t> </a:t>
            </a:r>
            <a:r>
              <a:rPr lang="en-US" sz="1900" i="1" dirty="0" err="1"/>
              <a:t>dimmbar</a:t>
            </a:r>
            <a:r>
              <a:rPr lang="en-US" sz="1900" i="1" dirty="0"/>
              <a:t> sein”</a:t>
            </a: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55 Euro / </a:t>
            </a:r>
            <a:r>
              <a:rPr lang="en-US" sz="1900" dirty="0" err="1"/>
              <a:t>Stück</a:t>
            </a:r>
            <a:endParaRPr lang="en-US" sz="1900" dirty="0"/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DDEA06F-E2BD-5ED8-7662-AC9401F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7" y="328948"/>
            <a:ext cx="1930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Kosten</a:t>
            </a:r>
            <a:r>
              <a:rPr lang="en-US"/>
              <a:t> </a:t>
            </a:r>
            <a:r>
              <a:rPr lang="en-US" err="1"/>
              <a:t>Gesamt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895344"/>
            <a:ext cx="8520600" cy="1044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Gesamtkosten</a:t>
            </a:r>
            <a:r>
              <a:rPr lang="en-US" sz="1900" dirty="0"/>
              <a:t> pro Zimmer ca. 3.420 Euro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Gesamtkosten</a:t>
            </a:r>
            <a:r>
              <a:rPr lang="en-US" sz="1900" dirty="0"/>
              <a:t> 10 Zimmer 34.200 Euro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</p:txBody>
      </p:sp>
      <p:pic>
        <p:nvPicPr>
          <p:cNvPr id="3" name="Grafik 2" descr="Ein Bild, das Text, Quittung, Screenshot, Zahl enthält.&#10;&#10;Automatisch generierte Beschreibung">
            <a:extLst>
              <a:ext uri="{FF2B5EF4-FFF2-40B4-BE49-F238E27FC236}">
                <a16:creationId xmlns:a16="http://schemas.microsoft.com/office/drawing/2014/main" id="{96BE2960-5023-86A1-2DD4-495C40F7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12" y="1017725"/>
            <a:ext cx="5853176" cy="25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B9325-A440-2533-EDCA-678D6007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Workflow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58B44-8028-C3F8-C61A-B091C785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98" y="1172651"/>
            <a:ext cx="6442001" cy="624530"/>
          </a:xfrm>
          <a:prstGeom prst="rect">
            <a:avLst/>
          </a:prstGeom>
        </p:spPr>
      </p:pic>
      <p:pic>
        <p:nvPicPr>
          <p:cNvPr id="1026" name="Picture 2" descr="EnOcean | Hausautomation | Voltus Elektro Shop |">
            <a:extLst>
              <a:ext uri="{FF2B5EF4-FFF2-40B4-BE49-F238E27FC236}">
                <a16:creationId xmlns:a16="http://schemas.microsoft.com/office/drawing/2014/main" id="{F25B275E-9CA2-9B04-E24F-A0CC6118A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180168"/>
            <a:ext cx="2019809" cy="12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3A9F4B3-F4B1-E878-A567-0E173867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267" y="2408230"/>
            <a:ext cx="2364346" cy="1131531"/>
          </a:xfrm>
          <a:prstGeom prst="rect">
            <a:avLst/>
          </a:prstGeom>
        </p:spPr>
      </p:pic>
      <p:pic>
        <p:nvPicPr>
          <p:cNvPr id="1030" name="Picture 6" descr="Special offer on update from ETS LiteETS5 Lite to ETS5 Pro – KNX  Association [Official website]">
            <a:extLst>
              <a:ext uri="{FF2B5EF4-FFF2-40B4-BE49-F238E27FC236}">
                <a16:creationId xmlns:a16="http://schemas.microsoft.com/office/drawing/2014/main" id="{FDEF21EE-F9F8-22AE-6E3A-14D2E6B4B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 b="12074"/>
          <a:stretch/>
        </p:blipFill>
        <p:spPr bwMode="auto">
          <a:xfrm>
            <a:off x="7306733" y="3539761"/>
            <a:ext cx="1265767" cy="12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CA3280E9-9A89-A829-EC8E-4407C8FD122A}"/>
              </a:ext>
            </a:extLst>
          </p:cNvPr>
          <p:cNvSpPr/>
          <p:nvPr/>
        </p:nvSpPr>
        <p:spPr>
          <a:xfrm rot="1931752">
            <a:off x="1478454" y="1895909"/>
            <a:ext cx="368300" cy="695048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65C7253-5F5C-D82D-E192-2684E5E40BED}"/>
              </a:ext>
            </a:extLst>
          </p:cNvPr>
          <p:cNvSpPr/>
          <p:nvPr/>
        </p:nvSpPr>
        <p:spPr>
          <a:xfrm rot="16916940">
            <a:off x="2858238" y="2370857"/>
            <a:ext cx="368300" cy="1122225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2873C5-B3E8-2DC9-9ED1-1D8C2B643763}"/>
              </a:ext>
            </a:extLst>
          </p:cNvPr>
          <p:cNvSpPr/>
          <p:nvPr/>
        </p:nvSpPr>
        <p:spPr>
          <a:xfrm rot="18043993">
            <a:off x="6527941" y="3236130"/>
            <a:ext cx="368300" cy="698697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44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CBA8B-9005-E550-7FFB-359AAE8E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State Chart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BAD47C-202B-9996-0DA3-EF0BFFA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8" y="1714031"/>
            <a:ext cx="8412237" cy="21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7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CBA8B-9005-E550-7FFB-359AAE8E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Gruppenadressen Zuweisung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DCCA4-6E61-71D0-B640-F3BED89D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8" y="1584607"/>
            <a:ext cx="3792071" cy="2799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6194A7-AB03-22F7-7CA4-FBA444D6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5" y="1522758"/>
            <a:ext cx="3348317" cy="286098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340998C-A9DC-E748-241B-74EF62283E7B}"/>
              </a:ext>
            </a:extLst>
          </p:cNvPr>
          <p:cNvSpPr txBox="1">
            <a:spLocks/>
          </p:cNvSpPr>
          <p:nvPr/>
        </p:nvSpPr>
        <p:spPr>
          <a:xfrm>
            <a:off x="4572000" y="2666899"/>
            <a:ext cx="4570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err="1"/>
              <a:t>vs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371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</a:t>
            </a:r>
          </a:p>
        </p:txBody>
      </p:sp>
      <p:pic>
        <p:nvPicPr>
          <p:cNvPr id="5" name="IMG_3835_40B236C0-ADBF-4103-B7B5-C434CCA4A1EE.mp4">
            <a:hlinkClick r:id="" action="ppaction://media"/>
            <a:extLst>
              <a:ext uri="{FF2B5EF4-FFF2-40B4-BE49-F238E27FC236}">
                <a16:creationId xmlns:a16="http://schemas.microsoft.com/office/drawing/2014/main" id="{0462AFCA-981B-50B1-D8A4-06F9C9DE9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1093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</a:t>
            </a:r>
          </a:p>
        </p:txBody>
      </p:sp>
      <p:pic>
        <p:nvPicPr>
          <p:cNvPr id="3" name="IMG_3834_87DD708F-261B-4DF9-AE9D-86FA410886BA.mp4">
            <a:hlinkClick r:id="" action="ppaction://media"/>
            <a:extLst>
              <a:ext uri="{FF2B5EF4-FFF2-40B4-BE49-F238E27FC236}">
                <a16:creationId xmlns:a16="http://schemas.microsoft.com/office/drawing/2014/main" id="{2CFC7A15-8334-66A5-4419-1CBB2CE80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762" y="1291312"/>
            <a:ext cx="5958632" cy="335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KNX &lt;-&gt; Loxone</a:t>
            </a:r>
          </a:p>
        </p:txBody>
      </p:sp>
      <p:pic>
        <p:nvPicPr>
          <p:cNvPr id="1026" name="Picture 2" descr="Touch Air Anthrazit | Loxone Shop">
            <a:extLst>
              <a:ext uri="{FF2B5EF4-FFF2-40B4-BE49-F238E27FC236}">
                <a16:creationId xmlns:a16="http://schemas.microsoft.com/office/drawing/2014/main" id="{1F9F91A4-A5EC-4C11-E0EA-AAAA11EF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83" y="1170812"/>
            <a:ext cx="4202806" cy="28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FB68C93-3FC0-2F96-6AB8-40CACE06774F}"/>
              </a:ext>
            </a:extLst>
          </p:cNvPr>
          <p:cNvSpPr/>
          <p:nvPr/>
        </p:nvSpPr>
        <p:spPr>
          <a:xfrm>
            <a:off x="3200398" y="1828801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A228FE-19C5-48C3-AC98-DF2426F39194}"/>
              </a:ext>
            </a:extLst>
          </p:cNvPr>
          <p:cNvSpPr/>
          <p:nvPr/>
        </p:nvSpPr>
        <p:spPr>
          <a:xfrm>
            <a:off x="4497948" y="1828801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8BA265-3C3A-7F0B-25ED-D87C870EC629}"/>
              </a:ext>
            </a:extLst>
          </p:cNvPr>
          <p:cNvSpPr/>
          <p:nvPr/>
        </p:nvSpPr>
        <p:spPr>
          <a:xfrm>
            <a:off x="3872256" y="2462278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1253E9-472D-12E0-870D-53B585EAAA58}"/>
              </a:ext>
            </a:extLst>
          </p:cNvPr>
          <p:cNvSpPr/>
          <p:nvPr/>
        </p:nvSpPr>
        <p:spPr>
          <a:xfrm>
            <a:off x="3200397" y="3198254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A26ADA-873D-7427-B91B-D7E9218B3B8A}"/>
              </a:ext>
            </a:extLst>
          </p:cNvPr>
          <p:cNvSpPr/>
          <p:nvPr/>
        </p:nvSpPr>
        <p:spPr>
          <a:xfrm>
            <a:off x="4509745" y="3202840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3" name="Grafik 12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0CC03910-81E3-77BC-D846-00942FFC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45" y="2201484"/>
            <a:ext cx="3208991" cy="7405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C79B15-A269-21B3-797E-33B89F6D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2" y="3198254"/>
            <a:ext cx="2117610" cy="3222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39EF5A-BC98-C94A-46ED-4FF78412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1" y="1784124"/>
            <a:ext cx="2109233" cy="3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2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 &lt;-&gt; Loxone</a:t>
            </a:r>
          </a:p>
        </p:txBody>
      </p:sp>
      <p:pic>
        <p:nvPicPr>
          <p:cNvPr id="3" name="IMG_3836_90BF553A-5555-4E79-8532-3565E32BBF8D.mp4">
            <a:hlinkClick r:id="" action="ppaction://media"/>
            <a:extLst>
              <a:ext uri="{FF2B5EF4-FFF2-40B4-BE49-F238E27FC236}">
                <a16:creationId xmlns:a16="http://schemas.microsoft.com/office/drawing/2014/main" id="{2FBD91D1-C843-D071-BC84-E06962F14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3188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F05E27FE-5CC2-1C0D-55F7-9EAFA5803663}"/>
              </a:ext>
            </a:extLst>
          </p:cNvPr>
          <p:cNvSpPr/>
          <p:nvPr/>
        </p:nvSpPr>
        <p:spPr>
          <a:xfrm>
            <a:off x="1154544" y="4312487"/>
            <a:ext cx="3533366" cy="739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oogle Shape;65;p14">
            <a:hlinkClick r:id="" action="ppaction://hlinkshowjump?jump=nex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00" y="831012"/>
            <a:ext cx="7342800" cy="34814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Folienzoom 2">
                <a:extLst>
                  <a:ext uri="{FF2B5EF4-FFF2-40B4-BE49-F238E27FC236}">
                    <a16:creationId xmlns:a16="http://schemas.microsoft.com/office/drawing/2014/main" id="{9359E5B6-FCB4-0840-25BC-82EDB06A69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2282247"/>
                  </p:ext>
                </p:extLst>
              </p:nvPr>
            </p:nvGraphicFramePr>
            <p:xfrm>
              <a:off x="1219200" y="4505060"/>
              <a:ext cx="378691" cy="336185"/>
            </p:xfrm>
            <a:graphic>
              <a:graphicData uri="http://schemas.microsoft.com/office/powerpoint/2016/slidezoom">
                <pslz:sldZm>
                  <pslz:sldZmObj sldId="258" cId="0">
                    <pslz:zmPr id="{37815CD9-6544-2541-A649-748AEE04A8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691" cy="33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Folien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359E5B6-FCB4-0840-25BC-82EDB06A69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200" y="4505060"/>
                <a:ext cx="378691" cy="3361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4E172F38-2A2E-6E2C-FA18-0E60C7CBFA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3534435"/>
                  </p:ext>
                </p:extLst>
              </p:nvPr>
            </p:nvGraphicFramePr>
            <p:xfrm>
              <a:off x="2109861" y="4553221"/>
              <a:ext cx="378691" cy="236682"/>
            </p:xfrm>
            <a:graphic>
              <a:graphicData uri="http://schemas.microsoft.com/office/powerpoint/2016/slidezoom">
                <pslz:sldZm>
                  <pslz:sldZmObj sldId="260" cId="1018700893">
                    <pslz:zmPr id="{80879C42-427E-424F-BD9E-1DB4B9B50675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691" cy="2366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E172F38-2A2E-6E2C-FA18-0E60C7CBFA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9861" y="4553221"/>
                <a:ext cx="378691" cy="2366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Folienzoom 16">
                <a:extLst>
                  <a:ext uri="{FF2B5EF4-FFF2-40B4-BE49-F238E27FC236}">
                    <a16:creationId xmlns:a16="http://schemas.microsoft.com/office/drawing/2014/main" id="{5609C9E4-8406-D776-F46B-2DD4EC320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545232"/>
                  </p:ext>
                </p:extLst>
              </p:nvPr>
            </p:nvGraphicFramePr>
            <p:xfrm>
              <a:off x="2597687" y="4514296"/>
              <a:ext cx="269730" cy="336185"/>
            </p:xfrm>
            <a:graphic>
              <a:graphicData uri="http://schemas.microsoft.com/office/powerpoint/2016/slidezoom">
                <pslz:sldZm>
                  <pslz:sldZmObj sldId="261" cId="442406102">
                    <pslz:zmPr id="{D5D7B535-E8A5-FD44-8D52-5CE06100C0F5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730" cy="33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Folienzoom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609C9E4-8406-D776-F46B-2DD4EC320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7687" y="4514296"/>
                <a:ext cx="269730" cy="3361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Folienzoom 19">
                <a:extLst>
                  <a:ext uri="{FF2B5EF4-FFF2-40B4-BE49-F238E27FC236}">
                    <a16:creationId xmlns:a16="http://schemas.microsoft.com/office/drawing/2014/main" id="{9626A256-3D43-DA02-BAA0-956E4150E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751009"/>
                  </p:ext>
                </p:extLst>
              </p:nvPr>
            </p:nvGraphicFramePr>
            <p:xfrm>
              <a:off x="2976552" y="4432555"/>
              <a:ext cx="190578" cy="478473"/>
            </p:xfrm>
            <a:graphic>
              <a:graphicData uri="http://schemas.microsoft.com/office/powerpoint/2016/slidezoom">
                <pslz:sldZm>
                  <pslz:sldZmObj sldId="262" cId="4076622013">
                    <pslz:zmPr id="{D61FB06C-94AB-8849-907C-DF1F6475214D}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578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Folienzoom 1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626A256-3D43-DA02-BAA0-956E4150E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6552" y="4432555"/>
                <a:ext cx="190578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Folienzoom 23">
                <a:extLst>
                  <a:ext uri="{FF2B5EF4-FFF2-40B4-BE49-F238E27FC236}">
                    <a16:creationId xmlns:a16="http://schemas.microsoft.com/office/drawing/2014/main" id="{63E4A7CC-5518-35FC-B6EA-FA65156E01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2831852"/>
                  </p:ext>
                </p:extLst>
              </p:nvPr>
            </p:nvGraphicFramePr>
            <p:xfrm>
              <a:off x="1652676" y="4432555"/>
              <a:ext cx="337745" cy="478473"/>
            </p:xfrm>
            <a:graphic>
              <a:graphicData uri="http://schemas.microsoft.com/office/powerpoint/2016/slidezoom">
                <pslz:sldZm>
                  <pslz:sldZmObj sldId="264" cId="2452752929">
                    <pslz:zmPr id="{F960F286-70E9-2D4F-9429-922DF39BF341}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45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Folienzoom 2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3E4A7CC-5518-35FC-B6EA-FA65156E01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52676" y="4432555"/>
                <a:ext cx="337745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D413D32F-87D1-18F0-59FA-9A274BC3A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326063"/>
                  </p:ext>
                </p:extLst>
              </p:nvPr>
            </p:nvGraphicFramePr>
            <p:xfrm>
              <a:off x="5360880" y="1069831"/>
              <a:ext cx="329434" cy="324859"/>
            </p:xfrm>
            <a:graphic>
              <a:graphicData uri="http://schemas.microsoft.com/office/powerpoint/2016/slidezoom">
                <pslz:sldZm>
                  <pslz:sldZmObj sldId="263" cId="4166590850">
                    <pslz:zmPr id="{7DEC8741-7EDE-144F-9ED9-3453E0DCBE1F}" imageType="cover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434" cy="3248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D413D32F-87D1-18F0-59FA-9A274BC3A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0880" y="1069831"/>
                <a:ext cx="329434" cy="3248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2" descr="MERTEN 619519 Wippen für Tastermodul 2fach mit Aufdruck Polarweiß, glänzend">
            <a:extLst>
              <a:ext uri="{FF2B5EF4-FFF2-40B4-BE49-F238E27FC236}">
                <a16:creationId xmlns:a16="http://schemas.microsoft.com/office/drawing/2014/main" id="{7A1B8E36-0234-59F9-BCC8-8B00A7A9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92" y="1069831"/>
            <a:ext cx="332502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3FC98106-CF6A-1030-D216-83EBFC74D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038770"/>
                  </p:ext>
                </p:extLst>
              </p:nvPr>
            </p:nvGraphicFramePr>
            <p:xfrm>
              <a:off x="1530167" y="2436639"/>
              <a:ext cx="263490" cy="259830"/>
            </p:xfrm>
            <a:graphic>
              <a:graphicData uri="http://schemas.microsoft.com/office/powerpoint/2016/slidezoom">
                <pslz:sldZm>
                  <pslz:sldZmObj sldId="265" cId="1131869941">
                    <pslz:zmPr id="{1BE6D492-DDE8-FA46-8380-63349001D80C}" imageType="cover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490" cy="2598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FC98106-CF6A-1030-D216-83EBFC74D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0167" y="2436639"/>
                <a:ext cx="263490" cy="2598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83F98584-3475-6501-1FE4-2AE7CF090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071382"/>
                  </p:ext>
                </p:extLst>
              </p:nvPr>
            </p:nvGraphicFramePr>
            <p:xfrm>
              <a:off x="1858310" y="1765430"/>
              <a:ext cx="469772" cy="469772"/>
            </p:xfrm>
            <a:graphic>
              <a:graphicData uri="http://schemas.microsoft.com/office/powerpoint/2016/slidezoom">
                <pslz:sldZm>
                  <pslz:sldZmObj sldId="266" cId="4274540872">
                    <pslz:zmPr id="{2AA1F702-FBCA-C245-94D6-9133B4936A85}" imageType="cover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772" cy="4697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3F98584-3475-6501-1FE4-2AE7CF090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58310" y="1765430"/>
                <a:ext cx="469772" cy="4697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0DC91AB0-4608-C58C-1A74-D0287A55A78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82984" y="2660380"/>
            <a:ext cx="512353" cy="514108"/>
          </a:xfrm>
          <a:prstGeom prst="rect">
            <a:avLst/>
          </a:prstGeom>
        </p:spPr>
      </p:pic>
      <p:pic>
        <p:nvPicPr>
          <p:cNvPr id="11" name="Picture 2" descr="MERTEN 619519 Wippen für Tastermodul 2fach mit Aufdruck Polarweiß, glänzend">
            <a:extLst>
              <a:ext uri="{FF2B5EF4-FFF2-40B4-BE49-F238E27FC236}">
                <a16:creationId xmlns:a16="http://schemas.microsoft.com/office/drawing/2014/main" id="{5E455130-FA76-4308-B7D5-E64547CB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94" y="3499715"/>
            <a:ext cx="332502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9C1EA057-D730-038F-3B15-B711BCCBC3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0887035"/>
                  </p:ext>
                </p:extLst>
              </p:nvPr>
            </p:nvGraphicFramePr>
            <p:xfrm>
              <a:off x="2476828" y="2843546"/>
              <a:ext cx="514108" cy="514108"/>
            </p:xfrm>
            <a:graphic>
              <a:graphicData uri="http://schemas.microsoft.com/office/powerpoint/2016/slidezoom">
                <pslz:sldZm>
                  <pslz:sldZmObj sldId="267" cId="968529757">
                    <pslz:zmPr id="{DBA1EA3B-103C-BB4E-B9AB-C390FC74BCAA}" imageType="cover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108" cy="5141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9C1EA057-D730-038F-3B15-B711BCCBC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76828" y="2843546"/>
                <a:ext cx="514108" cy="5141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Folienzoom 17">
                <a:extLst>
                  <a:ext uri="{FF2B5EF4-FFF2-40B4-BE49-F238E27FC236}">
                    <a16:creationId xmlns:a16="http://schemas.microsoft.com/office/drawing/2014/main" id="{DA6A9A12-A69A-11C1-6E83-C3FD688AC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72314"/>
                  </p:ext>
                </p:extLst>
              </p:nvPr>
            </p:nvGraphicFramePr>
            <p:xfrm>
              <a:off x="1458986" y="2869966"/>
              <a:ext cx="461267" cy="461267"/>
            </p:xfrm>
            <a:graphic>
              <a:graphicData uri="http://schemas.microsoft.com/office/powerpoint/2016/slidezoom">
                <pslz:sldZm>
                  <pslz:sldZmObj sldId="268" cId="139884031">
                    <pslz:zmPr id="{3E9B9B44-0C92-2141-B230-A59246E99183}" imageType="cover" transitionDur="100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1267" cy="4612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Folienzoom 17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DA6A9A12-A69A-11C1-6E83-C3FD688AC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8986" y="2869966"/>
                <a:ext cx="461267" cy="4612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78DB7531-08C2-1AB6-0A6E-3503ECF83E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70141" y="1339273"/>
            <a:ext cx="461267" cy="4612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E9D5ED3-C777-57AF-F81F-56AED775722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96525" y="3662145"/>
            <a:ext cx="461267" cy="4612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786236-3C6B-E85E-3F2D-91C217CDAEF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61957" y="2480025"/>
            <a:ext cx="461267" cy="46126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7428FC71-1C5C-16FC-041C-F4417996C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5852531"/>
                  </p:ext>
                </p:extLst>
              </p:nvPr>
            </p:nvGraphicFramePr>
            <p:xfrm>
              <a:off x="3352000" y="4443151"/>
              <a:ext cx="381486" cy="478474"/>
            </p:xfrm>
            <a:graphic>
              <a:graphicData uri="http://schemas.microsoft.com/office/powerpoint/2016/slidezoom">
                <pslz:sldZm>
                  <pslz:sldZmObj sldId="269" cId="3337424271">
                    <pslz:zmPr id="{295F7CCF-4114-E840-ACE1-923B14CA79A6}" imageType="cover" transitionDur="10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486" cy="4784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7428FC71-1C5C-16FC-041C-F4417996C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52000" y="4443151"/>
                <a:ext cx="381486" cy="4784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21">
                <a:extLst>
                  <a:ext uri="{FF2B5EF4-FFF2-40B4-BE49-F238E27FC236}">
                    <a16:creationId xmlns:a16="http://schemas.microsoft.com/office/drawing/2014/main" id="{857D5847-8077-5F36-4DDB-82E5348CD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6986618"/>
                  </p:ext>
                </p:extLst>
              </p:nvPr>
            </p:nvGraphicFramePr>
            <p:xfrm>
              <a:off x="7060541" y="155765"/>
              <a:ext cx="1800123" cy="434513"/>
            </p:xfrm>
            <a:graphic>
              <a:graphicData uri="http://schemas.microsoft.com/office/powerpoint/2016/slidezoom">
                <pslz:sldZm>
                  <pslz:sldZmObj sldId="283" cId="2709772385">
                    <pslz:zmPr id="{7C8A10F4-4F8A-824B-9E52-6CC158C8CAEC}" imageType="cover" transitionDur="100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123" cy="434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21">
                <a:extLst>
                  <a:ext uri="{FF2B5EF4-FFF2-40B4-BE49-F238E27FC236}">
                    <a16:creationId xmlns:a16="http://schemas.microsoft.com/office/drawing/2014/main" id="{857D5847-8077-5F36-4DDB-82E5348CD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60541" y="155765"/>
                <a:ext cx="1800123" cy="434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7EC2BCEE-BA1D-5202-FD44-95319196F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8787547"/>
                  </p:ext>
                </p:extLst>
              </p:nvPr>
            </p:nvGraphicFramePr>
            <p:xfrm>
              <a:off x="3859596" y="4432325"/>
              <a:ext cx="296519" cy="478473"/>
            </p:xfrm>
            <a:graphic>
              <a:graphicData uri="http://schemas.microsoft.com/office/powerpoint/2016/slidezoom">
                <pslz:sldZm>
                  <pslz:sldZmObj sldId="286" cId="3381611049">
                    <pslz:zmPr id="{E53ECA2C-7762-304F-B415-800793507B19}" imageType="cover" transitionDur="1000">
                      <p166:blipFill xmlns:p166="http://schemas.microsoft.com/office/powerpoint/2016/6/main">
                        <a:blip r:embed="rId4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6519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extLst>
                  <a:ext uri="{FF2B5EF4-FFF2-40B4-BE49-F238E27FC236}">
                    <a16:creationId xmlns:a16="http://schemas.microsoft.com/office/drawing/2014/main" id="{7EC2BCEE-BA1D-5202-FD44-95319196F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59596" y="4432325"/>
                <a:ext cx="296519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Folienzoom 26">
                <a:extLst>
                  <a:ext uri="{FF2B5EF4-FFF2-40B4-BE49-F238E27FC236}">
                    <a16:creationId xmlns:a16="http://schemas.microsoft.com/office/drawing/2014/main" id="{C6E8C5AC-0E45-C1DF-1F0C-7FA972E3A4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7129860"/>
                  </p:ext>
                </p:extLst>
              </p:nvPr>
            </p:nvGraphicFramePr>
            <p:xfrm>
              <a:off x="853423" y="2967058"/>
              <a:ext cx="390596" cy="390596"/>
            </p:xfrm>
            <a:graphic>
              <a:graphicData uri="http://schemas.microsoft.com/office/powerpoint/2016/slidezoom">
                <pslz:sldZm>
                  <pslz:sldZmObj sldId="287" cId="3927593802">
                    <pslz:zmPr id="{67577DFC-57C3-3A48-A550-FE3AF1B70EEA}" imageType="cover" transitionDur="100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596" cy="3905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Folienzoom 26">
                <a:extLst>
                  <a:ext uri="{FF2B5EF4-FFF2-40B4-BE49-F238E27FC236}">
                    <a16:creationId xmlns:a16="http://schemas.microsoft.com/office/drawing/2014/main" id="{C6E8C5AC-0E45-C1DF-1F0C-7FA972E3A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3423" y="2967058"/>
                <a:ext cx="390596" cy="3905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BF997B43-DBB9-769A-C049-FC21B91E7F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268678"/>
                  </p:ext>
                </p:extLst>
              </p:nvPr>
            </p:nvGraphicFramePr>
            <p:xfrm>
              <a:off x="5016884" y="2636556"/>
              <a:ext cx="817246" cy="609472"/>
            </p:xfrm>
            <a:graphic>
              <a:graphicData uri="http://schemas.microsoft.com/office/powerpoint/2016/slidezoom">
                <pslz:sldZm>
                  <pslz:sldZmObj sldId="278" cId="3663087355">
                    <pslz:zmPr id="{02FB48F2-2A65-D747-A1F7-48EDF381C527}" imageType="cover" transitionDur="100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7246" cy="6094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extLst>
                  <a:ext uri="{FF2B5EF4-FFF2-40B4-BE49-F238E27FC236}">
                    <a16:creationId xmlns:a16="http://schemas.microsoft.com/office/drawing/2014/main" id="{BF997B43-DBB9-769A-C049-FC21B91E7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16884" y="2636556"/>
                <a:ext cx="817246" cy="6094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</a:t>
            </a:r>
            <a:r>
              <a:rPr lang="en-US" dirty="0" err="1"/>
              <a:t>Wetterstation</a:t>
            </a:r>
            <a:r>
              <a:rPr lang="en-US" dirty="0"/>
              <a:t> Plus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de-AT" dirty="0"/>
              <a:t>Windgeschwindigkeit, Windrichtung, Niederschlag, Globalstrahlung, Temperatur, Dämmerung, relative Luftfeuchtigkeit, Luftdruck und Helligkeit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Incl. GPS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Nur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Wetterstation</a:t>
            </a:r>
            <a:r>
              <a:rPr lang="en-US" dirty="0"/>
              <a:t> für alle 10 Zimmer 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900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CCD7A090-E9CE-A2DE-DAAE-943581AA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24" y="339829"/>
            <a:ext cx="232430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</a:t>
            </a:r>
            <a:r>
              <a:rPr lang="en-US" err="1"/>
              <a:t>PowerSupply</a:t>
            </a:r>
            <a:r>
              <a:rPr lang="en-US"/>
              <a:t> 960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230V auf 30V DC für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960mA </a:t>
            </a:r>
            <a:r>
              <a:rPr lang="en-US" err="1"/>
              <a:t>Stromstärke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Integrierte</a:t>
            </a:r>
            <a:r>
              <a:rPr lang="en-US"/>
              <a:t> </a:t>
            </a:r>
            <a:r>
              <a:rPr lang="en-US" err="1"/>
              <a:t>Echtzeituhr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OLED Display für Diagnose und </a:t>
            </a:r>
            <a:r>
              <a:rPr lang="en-US" err="1"/>
              <a:t>Messungen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240 Euro</a:t>
            </a:r>
          </a:p>
        </p:txBody>
      </p:sp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A5961099-0ABD-17E8-F75F-04B58EC0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45" y="245918"/>
            <a:ext cx="2478437" cy="22017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</a:t>
            </a:r>
            <a:r>
              <a:rPr lang="en-US" err="1"/>
              <a:t>PowerSupply</a:t>
            </a:r>
            <a:r>
              <a:rPr lang="en-US"/>
              <a:t> 960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230V auf 30V DC für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960mA </a:t>
            </a:r>
            <a:r>
              <a:rPr lang="en-US" err="1"/>
              <a:t>Stromstärke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Integrierte</a:t>
            </a:r>
            <a:r>
              <a:rPr lang="en-US"/>
              <a:t> </a:t>
            </a:r>
            <a:r>
              <a:rPr lang="en-US" err="1"/>
              <a:t>Echtzeituhr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OLED Display für Diagnose und </a:t>
            </a:r>
            <a:r>
              <a:rPr lang="en-US" err="1"/>
              <a:t>Messungen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240 Euro</a:t>
            </a:r>
          </a:p>
        </p:txBody>
      </p:sp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A5961099-0ABD-17E8-F75F-04B58EC0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45" y="245918"/>
            <a:ext cx="2478437" cy="22017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enertex</a:t>
            </a:r>
            <a:r>
              <a:rPr lang="en-US" dirty="0"/>
              <a:t> KNX IP Router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das WLAN </a:t>
            </a:r>
            <a:r>
              <a:rPr lang="en-US" dirty="0" err="1"/>
              <a:t>bzw</a:t>
            </a:r>
            <a:r>
              <a:rPr lang="en-US" dirty="0"/>
              <a:t>. Ethernet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Komfortable</a:t>
            </a:r>
            <a:r>
              <a:rPr lang="en-US" dirty="0"/>
              <a:t> </a:t>
            </a:r>
            <a:r>
              <a:rPr lang="en-US" dirty="0" err="1"/>
              <a:t>Progammierung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(Für die </a:t>
            </a:r>
            <a:r>
              <a:rPr lang="en-US" dirty="0" err="1"/>
              <a:t>Einbindung</a:t>
            </a:r>
            <a:r>
              <a:rPr lang="en-US" dirty="0"/>
              <a:t> von </a:t>
            </a:r>
            <a:r>
              <a:rPr lang="en-US" dirty="0" err="1"/>
              <a:t>Loxone</a:t>
            </a:r>
            <a:r>
              <a:rPr lang="en-US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285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134CC5CD-DCF3-68D2-7405-4BAE0AC2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60" y="113495"/>
            <a:ext cx="1661285" cy="23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2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Air Interface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Optional,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dem </a:t>
            </a:r>
            <a:r>
              <a:rPr lang="en-US" err="1"/>
              <a:t>aktuellem</a:t>
            </a:r>
            <a:r>
              <a:rPr lang="en-US"/>
              <a:t> Setup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benötigt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anbinden</a:t>
            </a:r>
            <a:r>
              <a:rPr lang="en-US"/>
              <a:t> von </a:t>
            </a:r>
            <a:r>
              <a:rPr lang="en-US" err="1"/>
              <a:t>zusätzlichen</a:t>
            </a:r>
            <a:r>
              <a:rPr lang="en-US"/>
              <a:t> Air </a:t>
            </a:r>
            <a:r>
              <a:rPr lang="en-US" err="1"/>
              <a:t>Geräten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Programmieren</a:t>
            </a:r>
            <a:r>
              <a:rPr lang="en-US"/>
              <a:t> (</a:t>
            </a:r>
            <a:r>
              <a:rPr lang="en-US" err="1"/>
              <a:t>wie</a:t>
            </a:r>
            <a:r>
              <a:rPr lang="en-US"/>
              <a:t> in </a:t>
            </a:r>
            <a:r>
              <a:rPr lang="en-US" err="1"/>
              <a:t>unserem</a:t>
            </a:r>
            <a:r>
              <a:rPr lang="en-US"/>
              <a:t> Lab)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170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FB6867E4-5772-F8BE-CBD5-AEDE6ACD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04" y="306293"/>
            <a:ext cx="1588239" cy="22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Schaltaktor</a:t>
            </a:r>
            <a:r>
              <a:rPr lang="en-US"/>
              <a:t> 8-fach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Spiegellampe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Fernseher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Lüftung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2x </a:t>
            </a:r>
            <a:r>
              <a:rPr lang="en-US" err="1"/>
              <a:t>Nachttischlampe</a:t>
            </a:r>
            <a:r>
              <a:rPr lang="en-US"/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4DB58955-4A0B-7E35-D105-061D7E00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63" y="362957"/>
            <a:ext cx="2536537" cy="15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0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Schaltaktor</a:t>
            </a:r>
            <a:r>
              <a:rPr lang="en-US"/>
              <a:t> 8-fach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Spiegellampe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Fernseher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Lüftung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2x </a:t>
            </a:r>
            <a:r>
              <a:rPr lang="en-US" err="1"/>
              <a:t>Nachttischlampe</a:t>
            </a:r>
            <a:r>
              <a:rPr lang="en-US"/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4DB58955-4A0B-7E35-D105-061D7E00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63" y="362957"/>
            <a:ext cx="2536537" cy="15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Dimmaktor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</a:t>
            </a:r>
            <a:r>
              <a:rPr lang="en-US" err="1"/>
              <a:t>Zentral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Fensterlampe</a:t>
            </a:r>
            <a:r>
              <a:rPr lang="en-US"/>
              <a:t> (</a:t>
            </a:r>
            <a:r>
              <a:rPr lang="en-US" err="1"/>
              <a:t>Leselampe</a:t>
            </a:r>
            <a:r>
              <a:rPr lang="en-US"/>
              <a:t>)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Schreibtischlampe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100" err="1"/>
              <a:t>Preis</a:t>
            </a:r>
            <a:r>
              <a:rPr lang="en-US" sz="2100"/>
              <a:t>: ca. 150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286CA129-09DF-87C4-1140-FEA9CB22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9" y="269825"/>
            <a:ext cx="1821911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6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Dimmaktor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</a:t>
            </a:r>
            <a:r>
              <a:rPr lang="en-US" err="1"/>
              <a:t>Zentral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Fensterlampe</a:t>
            </a:r>
            <a:r>
              <a:rPr lang="en-US"/>
              <a:t> (</a:t>
            </a:r>
            <a:r>
              <a:rPr lang="en-US" err="1"/>
              <a:t>Leselampe</a:t>
            </a:r>
            <a:r>
              <a:rPr lang="en-US"/>
              <a:t>)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Schreibtischlampe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100" err="1"/>
              <a:t>Preis</a:t>
            </a:r>
            <a:r>
              <a:rPr lang="en-US" sz="2100"/>
              <a:t>: ca. 150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286CA129-09DF-87C4-1140-FEA9CB22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9" y="269825"/>
            <a:ext cx="1821911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Jalousieaktor</a:t>
            </a:r>
            <a:r>
              <a:rPr lang="en-US"/>
              <a:t> 2-fach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Jalousien</a:t>
            </a:r>
            <a:r>
              <a:rPr lang="en-US" sz="1900" dirty="0"/>
              <a:t> </a:t>
            </a:r>
            <a:r>
              <a:rPr lang="en-US" sz="1900" dirty="0" err="1"/>
              <a:t>beim</a:t>
            </a:r>
            <a:r>
              <a:rPr lang="en-US" sz="1900" dirty="0"/>
              <a:t> Fenster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</a:t>
            </a:r>
            <a:r>
              <a:rPr lang="en-US" sz="1900" i="1" dirty="0" err="1"/>
              <a:t>Wenn</a:t>
            </a:r>
            <a:r>
              <a:rPr lang="en-US" sz="1900" i="1" dirty="0"/>
              <a:t> </a:t>
            </a:r>
            <a:r>
              <a:rPr lang="en-US" sz="1900" i="1" dirty="0" err="1"/>
              <a:t>niemand</a:t>
            </a:r>
            <a:r>
              <a:rPr lang="en-US" sz="1900" i="1" dirty="0"/>
              <a:t> </a:t>
            </a:r>
            <a:r>
              <a:rPr lang="en-US" sz="1900" i="1" dirty="0" err="1"/>
              <a:t>im</a:t>
            </a:r>
            <a:r>
              <a:rPr lang="en-US" sz="1900" i="1" dirty="0"/>
              <a:t> </a:t>
            </a:r>
            <a:r>
              <a:rPr lang="en-US" sz="1900" i="1" dirty="0" err="1"/>
              <a:t>Raum</a:t>
            </a:r>
            <a:r>
              <a:rPr lang="en-US" sz="1900" i="1" dirty="0"/>
              <a:t> </a:t>
            </a:r>
            <a:r>
              <a:rPr lang="en-US" sz="1900" i="1" dirty="0" err="1"/>
              <a:t>ist</a:t>
            </a:r>
            <a:r>
              <a:rPr lang="en-US" sz="1900" i="1" dirty="0"/>
              <a:t> </a:t>
            </a:r>
            <a:r>
              <a:rPr lang="en-US" sz="1900" i="1" dirty="0" err="1"/>
              <a:t>werden</a:t>
            </a:r>
            <a:r>
              <a:rPr lang="en-US" sz="1900" i="1" dirty="0"/>
              <a:t> 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automatisch</a:t>
            </a:r>
            <a:r>
              <a:rPr lang="en-US" sz="1900" i="1" dirty="0"/>
              <a:t> </a:t>
            </a:r>
            <a:r>
              <a:rPr lang="en-US" sz="1900" i="1" dirty="0" err="1"/>
              <a:t>geregelt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sind</a:t>
            </a:r>
            <a:r>
              <a:rPr lang="en-US" sz="1900" i="1" dirty="0"/>
              <a:t> </a:t>
            </a:r>
            <a:r>
              <a:rPr lang="en-US" sz="1900" i="1" dirty="0" err="1"/>
              <a:t>über</a:t>
            </a:r>
            <a:r>
              <a:rPr lang="en-US" sz="1900" i="1" dirty="0"/>
              <a:t> </a:t>
            </a:r>
            <a:r>
              <a:rPr lang="en-US" sz="1900" i="1" dirty="0" err="1"/>
              <a:t>eine</a:t>
            </a:r>
            <a:r>
              <a:rPr lang="en-US" sz="1900" i="1" dirty="0"/>
              <a:t> </a:t>
            </a:r>
            <a:r>
              <a:rPr lang="en-US" sz="1900" i="1" dirty="0" err="1"/>
              <a:t>Zentralsteuerung</a:t>
            </a:r>
            <a:r>
              <a:rPr lang="en-US" sz="1900" i="1" dirty="0"/>
              <a:t> und </a:t>
            </a:r>
            <a:r>
              <a:rPr lang="en-US" sz="1900" i="1" dirty="0" err="1"/>
              <a:t>einen</a:t>
            </a:r>
            <a:r>
              <a:rPr lang="en-US" sz="1900" i="1" dirty="0"/>
              <a:t> </a:t>
            </a:r>
            <a:r>
              <a:rPr lang="en-US" sz="1900" i="1" dirty="0" err="1"/>
              <a:t>Schalter</a:t>
            </a:r>
            <a:r>
              <a:rPr lang="en-US" sz="1900" i="1" dirty="0"/>
              <a:t> </a:t>
            </a:r>
            <a:r>
              <a:rPr lang="en-US" sz="1900" i="1" dirty="0" err="1"/>
              <a:t>steuerbar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zu</a:t>
            </a:r>
            <a:r>
              <a:rPr lang="en-US" sz="1900" i="1" dirty="0"/>
              <a:t> </a:t>
            </a:r>
            <a:r>
              <a:rPr lang="en-US" sz="1900" i="1" dirty="0" err="1"/>
              <a:t>starkem</a:t>
            </a:r>
            <a:r>
              <a:rPr lang="en-US" sz="1900" i="1" dirty="0"/>
              <a:t> Wind </a:t>
            </a:r>
            <a:r>
              <a:rPr lang="en-US" sz="1900" i="1" dirty="0" err="1"/>
              <a:t>fahren</a:t>
            </a:r>
            <a:r>
              <a:rPr lang="en-US" sz="1900" i="1" dirty="0"/>
              <a:t> 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nach</a:t>
            </a:r>
            <a:r>
              <a:rPr lang="en-US" sz="1900" i="1" dirty="0"/>
              <a:t> </a:t>
            </a:r>
            <a:r>
              <a:rPr lang="en-US" sz="1900" i="1" dirty="0" err="1"/>
              <a:t>oben</a:t>
            </a:r>
            <a:r>
              <a:rPr lang="en-US" sz="1900" i="1" dirty="0"/>
              <a:t> (Wind </a:t>
            </a:r>
            <a:r>
              <a:rPr lang="en-US" sz="1900" i="1" dirty="0" err="1"/>
              <a:t>mittels</a:t>
            </a:r>
            <a:r>
              <a:rPr lang="en-US" sz="1900" i="1" dirty="0"/>
              <a:t> </a:t>
            </a:r>
            <a:r>
              <a:rPr lang="en-US" sz="1900" i="1" dirty="0" err="1"/>
              <a:t>Wetterstation</a:t>
            </a:r>
            <a:r>
              <a:rPr lang="en-US" sz="1900" i="1" dirty="0"/>
              <a:t>)”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105 Euro 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B3C0C46B-C347-210C-9FEE-B8D2AE2E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91" y="249382"/>
            <a:ext cx="1240009" cy="31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2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Jalousieaktor</a:t>
            </a:r>
            <a:r>
              <a:rPr lang="en-US"/>
              <a:t> 2-fach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Jalousien</a:t>
            </a:r>
            <a:r>
              <a:rPr lang="en-US" sz="1900"/>
              <a:t> </a:t>
            </a:r>
            <a:r>
              <a:rPr lang="en-US" sz="1900" err="1"/>
              <a:t>beim</a:t>
            </a:r>
            <a:r>
              <a:rPr lang="en-US" sz="1900"/>
              <a:t> Fenster</a:t>
            </a:r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i="1"/>
              <a:t>“</a:t>
            </a:r>
            <a:r>
              <a:rPr lang="en-US" sz="1900" i="1" err="1"/>
              <a:t>Wenn</a:t>
            </a:r>
            <a:r>
              <a:rPr lang="en-US" sz="1900" i="1"/>
              <a:t> </a:t>
            </a:r>
            <a:r>
              <a:rPr lang="en-US" sz="1900" i="1" err="1"/>
              <a:t>niemand</a:t>
            </a:r>
            <a:r>
              <a:rPr lang="en-US" sz="1900" i="1"/>
              <a:t> </a:t>
            </a:r>
            <a:r>
              <a:rPr lang="en-US" sz="1900" i="1" err="1"/>
              <a:t>im</a:t>
            </a:r>
            <a:r>
              <a:rPr lang="en-US" sz="1900" i="1"/>
              <a:t> </a:t>
            </a:r>
            <a:r>
              <a:rPr lang="en-US" sz="1900" i="1" err="1"/>
              <a:t>Raum</a:t>
            </a:r>
            <a:r>
              <a:rPr lang="en-US" sz="1900" i="1"/>
              <a:t> </a:t>
            </a:r>
            <a:r>
              <a:rPr lang="en-US" sz="1900" i="1" err="1"/>
              <a:t>ist</a:t>
            </a:r>
            <a:r>
              <a:rPr lang="en-US" sz="1900" i="1"/>
              <a:t> </a:t>
            </a:r>
            <a:r>
              <a:rPr lang="en-US" sz="1900" i="1" err="1"/>
              <a:t>werden</a:t>
            </a:r>
            <a:r>
              <a:rPr lang="en-US" sz="1900" i="1"/>
              <a:t> 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automatisch</a:t>
            </a:r>
            <a:r>
              <a:rPr lang="en-US" sz="1900" i="1"/>
              <a:t> </a:t>
            </a:r>
            <a:r>
              <a:rPr lang="en-US" sz="1900" i="1" err="1"/>
              <a:t>geregelt</a:t>
            </a:r>
            <a:r>
              <a:rPr lang="en-US" sz="1900" i="1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/>
              <a:t>“Die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sind</a:t>
            </a:r>
            <a:r>
              <a:rPr lang="en-US" sz="1900" i="1"/>
              <a:t> </a:t>
            </a:r>
            <a:r>
              <a:rPr lang="en-US" sz="1900" i="1" err="1"/>
              <a:t>über</a:t>
            </a:r>
            <a:r>
              <a:rPr lang="en-US" sz="1900" i="1"/>
              <a:t> </a:t>
            </a:r>
            <a:r>
              <a:rPr lang="en-US" sz="1900" i="1" err="1"/>
              <a:t>eine</a:t>
            </a:r>
            <a:r>
              <a:rPr lang="en-US" sz="1900" i="1"/>
              <a:t> </a:t>
            </a:r>
            <a:r>
              <a:rPr lang="en-US" sz="1900" i="1" err="1"/>
              <a:t>Zentralsteuerung</a:t>
            </a:r>
            <a:r>
              <a:rPr lang="en-US" sz="1900" i="1"/>
              <a:t> und </a:t>
            </a:r>
            <a:r>
              <a:rPr lang="en-US" sz="1900" i="1" err="1"/>
              <a:t>einen</a:t>
            </a:r>
            <a:r>
              <a:rPr lang="en-US" sz="1900" i="1"/>
              <a:t> </a:t>
            </a:r>
            <a:r>
              <a:rPr lang="en-US" sz="1900" i="1" err="1"/>
              <a:t>Schalter</a:t>
            </a:r>
            <a:r>
              <a:rPr lang="en-US" sz="1900" i="1"/>
              <a:t> </a:t>
            </a:r>
            <a:r>
              <a:rPr lang="en-US" sz="1900" i="1" err="1"/>
              <a:t>steuerbar</a:t>
            </a:r>
            <a:r>
              <a:rPr lang="en-US" sz="1900" i="1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/>
              <a:t>“Bei </a:t>
            </a:r>
            <a:r>
              <a:rPr lang="en-US" sz="1900" i="1" err="1"/>
              <a:t>zu</a:t>
            </a:r>
            <a:r>
              <a:rPr lang="en-US" sz="1900" i="1"/>
              <a:t> </a:t>
            </a:r>
            <a:r>
              <a:rPr lang="en-US" sz="1900" i="1" err="1"/>
              <a:t>starkem</a:t>
            </a:r>
            <a:r>
              <a:rPr lang="en-US" sz="1900" i="1"/>
              <a:t> Wind </a:t>
            </a:r>
            <a:r>
              <a:rPr lang="en-US" sz="1900" i="1" err="1"/>
              <a:t>fahren</a:t>
            </a:r>
            <a:r>
              <a:rPr lang="en-US" sz="1900" i="1"/>
              <a:t> 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nach</a:t>
            </a:r>
            <a:r>
              <a:rPr lang="en-US" sz="1900" i="1"/>
              <a:t> </a:t>
            </a:r>
            <a:r>
              <a:rPr lang="en-US" sz="1900" i="1" err="1"/>
              <a:t>oben</a:t>
            </a:r>
            <a:r>
              <a:rPr lang="en-US" sz="1900" i="1"/>
              <a:t> (Wind </a:t>
            </a:r>
            <a:r>
              <a:rPr lang="en-US" sz="1900" i="1" err="1"/>
              <a:t>mittels</a:t>
            </a:r>
            <a:r>
              <a:rPr lang="en-US" sz="1900" i="1"/>
              <a:t> </a:t>
            </a:r>
            <a:r>
              <a:rPr lang="en-US" sz="1900" i="1" err="1"/>
              <a:t>Wetterstation</a:t>
            </a:r>
            <a:r>
              <a:rPr lang="en-US" sz="1900" i="1"/>
              <a:t>)”</a:t>
            </a:r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105 Euro 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B3C0C46B-C347-210C-9FEE-B8D2AE2E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91" y="249382"/>
            <a:ext cx="1240009" cy="31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201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Bildschirmpräsentation (16:9)</PresentationFormat>
  <Paragraphs>149</Paragraphs>
  <Slides>25</Slides>
  <Notes>18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Average</vt:lpstr>
      <vt:lpstr>Oswald</vt:lpstr>
      <vt:lpstr>Arial</vt:lpstr>
      <vt:lpstr>Slate</vt:lpstr>
      <vt:lpstr>KNX Presentation</vt:lpstr>
      <vt:lpstr>Workflow</vt:lpstr>
      <vt:lpstr>PowerPoint-Präsentation</vt:lpstr>
      <vt:lpstr>Gira Wetterstation Plus</vt:lpstr>
      <vt:lpstr>enertex KNX PowerSupply 960</vt:lpstr>
      <vt:lpstr>enertex KNX IP Router</vt:lpstr>
      <vt:lpstr>MDT Schaltaktor 8-fach</vt:lpstr>
      <vt:lpstr>MDT Dimmaktor 4-fach</vt:lpstr>
      <vt:lpstr>MDT Jalousieaktor 2-fach</vt:lpstr>
      <vt:lpstr>MDT Heizungsaktor 4-fach</vt:lpstr>
      <vt:lpstr>Gira X1</vt:lpstr>
      <vt:lpstr>Gira Keyless In</vt:lpstr>
      <vt:lpstr>Merten Taster / Wippen Nachtlicht </vt:lpstr>
      <vt:lpstr>Merten Taster / Wippe</vt:lpstr>
      <vt:lpstr>MDT Präsenzmelder</vt:lpstr>
      <vt:lpstr>ELSNER Rauchwarnmelder</vt:lpstr>
      <vt:lpstr>MDT Glastaster</vt:lpstr>
      <vt:lpstr>MDT Light Taster incl. Temperatursensor</vt:lpstr>
      <vt:lpstr>Kosten Gesamt</vt:lpstr>
      <vt:lpstr>State Chart</vt:lpstr>
      <vt:lpstr>Gruppenadressen Zuweisung</vt:lpstr>
      <vt:lpstr>KNX</vt:lpstr>
      <vt:lpstr>KNX</vt:lpstr>
      <vt:lpstr>KNX &lt;-&gt; Loxone</vt:lpstr>
      <vt:lpstr>KNX &lt;-&gt; Loxone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KNX Presentation</dc:title>
  <dc:creator>Simon Mayr</dc:creator>
  <cp:lastModifiedBy>Mayr Simon - s2210455007</cp:lastModifiedBy>
  <cp:revision>2</cp:revision>
  <dcterms:modified xsi:type="dcterms:W3CDTF">2023-06-29T09:59:07Z</dcterms:modified>
</cp:coreProperties>
</file>